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</p:sldMasterIdLst>
  <p:notesMasterIdLst>
    <p:notesMasterId r:id="rId63"/>
  </p:notesMasterIdLst>
  <p:handoutMasterIdLst>
    <p:handoutMasterId r:id="rId64"/>
  </p:handoutMasterIdLst>
  <p:sldIdLst>
    <p:sldId id="489" r:id="rId11"/>
    <p:sldId id="508" r:id="rId12"/>
    <p:sldId id="458" r:id="rId13"/>
    <p:sldId id="506" r:id="rId14"/>
    <p:sldId id="507" r:id="rId15"/>
    <p:sldId id="362" r:id="rId16"/>
    <p:sldId id="430" r:id="rId17"/>
    <p:sldId id="475" r:id="rId18"/>
    <p:sldId id="364" r:id="rId19"/>
    <p:sldId id="510" r:id="rId20"/>
    <p:sldId id="445" r:id="rId21"/>
    <p:sldId id="456" r:id="rId22"/>
    <p:sldId id="490" r:id="rId23"/>
    <p:sldId id="367" r:id="rId24"/>
    <p:sldId id="369" r:id="rId25"/>
    <p:sldId id="491" r:id="rId26"/>
    <p:sldId id="462" r:id="rId27"/>
    <p:sldId id="483" r:id="rId28"/>
    <p:sldId id="492" r:id="rId29"/>
    <p:sldId id="370" r:id="rId30"/>
    <p:sldId id="371" r:id="rId31"/>
    <p:sldId id="442" r:id="rId32"/>
    <p:sldId id="373" r:id="rId33"/>
    <p:sldId id="504" r:id="rId34"/>
    <p:sldId id="379" r:id="rId35"/>
    <p:sldId id="380" r:id="rId36"/>
    <p:sldId id="382" r:id="rId37"/>
    <p:sldId id="482" r:id="rId38"/>
    <p:sldId id="386" r:id="rId39"/>
    <p:sldId id="485" r:id="rId40"/>
    <p:sldId id="478" r:id="rId41"/>
    <p:sldId id="509" r:id="rId42"/>
    <p:sldId id="433" r:id="rId43"/>
    <p:sldId id="392" r:id="rId44"/>
    <p:sldId id="438" r:id="rId45"/>
    <p:sldId id="441" r:id="rId46"/>
    <p:sldId id="505" r:id="rId47"/>
    <p:sldId id="481" r:id="rId48"/>
    <p:sldId id="410" r:id="rId49"/>
    <p:sldId id="480" r:id="rId50"/>
    <p:sldId id="493" r:id="rId51"/>
    <p:sldId id="494" r:id="rId52"/>
    <p:sldId id="495" r:id="rId53"/>
    <p:sldId id="496" r:id="rId54"/>
    <p:sldId id="502" r:id="rId55"/>
    <p:sldId id="497" r:id="rId56"/>
    <p:sldId id="498" r:id="rId57"/>
    <p:sldId id="499" r:id="rId58"/>
    <p:sldId id="500" r:id="rId59"/>
    <p:sldId id="501" r:id="rId60"/>
    <p:sldId id="429" r:id="rId61"/>
    <p:sldId id="511" r:id="rId62"/>
  </p:sldIdLst>
  <p:sldSz cx="9906000" cy="6858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333333"/>
    <a:srgbClr val="77777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8" autoAdjust="0"/>
    <p:restoredTop sz="94660"/>
  </p:normalViewPr>
  <p:slideViewPr>
    <p:cSldViewPr>
      <p:cViewPr varScale="1">
        <p:scale>
          <a:sx n="69" d="100"/>
          <a:sy n="69" d="100"/>
        </p:scale>
        <p:origin x="-9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571" cy="5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975" y="0"/>
            <a:ext cx="2985571" cy="5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4D80303-B583-4D8D-BF12-1FE81BDC7EB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926"/>
            <a:ext cx="2985571" cy="5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975" y="9517926"/>
            <a:ext cx="2985571" cy="5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C1B3ABF-09C2-4558-9AA3-131B721431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571" cy="5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975" y="0"/>
            <a:ext cx="2985571" cy="5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74EB92E-321D-4B5C-838F-EF79F287DB2D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77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52475"/>
            <a:ext cx="54244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7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9" y="4759763"/>
            <a:ext cx="5510207" cy="45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7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926"/>
            <a:ext cx="2985571" cy="5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975" y="9517926"/>
            <a:ext cx="2985571" cy="5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C4CEE9C-4BC5-4D1F-AEF8-E7F3DA68B1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EE9C-4BC5-4D1F-AEF8-E7F3DA68B1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4487" cy="3756025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EE9C-4BC5-4D1F-AEF8-E7F3DA68B15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223A6-7133-46D7-BB22-7160449AD53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D464-DF8E-458C-9362-E7E5BAAE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BAF74-F881-4D11-A10A-4A4DAFCB3B9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D26-D707-4A4E-A533-1168B83C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DE5E7-400A-48DE-9B43-8084C07D5D24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C082-8B1C-4E42-8D87-6EA87179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0E12D-D0F5-4455-B40F-F7D73D8907B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EC09-D6DB-4994-B1BC-D14FEF06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0CF13-4F30-415B-A230-EC835E7CDB0B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6591-00CC-4E66-A716-042080064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13164-7DDC-411A-8722-0EE3653ABB8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F667-48E9-4612-89F3-2CAA9E33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2E1FF-D6E9-4907-B8CC-7FB8F17A0CD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961E-2CF8-44C0-BC72-2162B6B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7689E-F26E-4664-94EE-DF81139D7A0D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012C-1AE2-4DD9-9AF4-D34CC9F98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8F186-E0F0-41F4-98A4-242D0818D48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5F58-03F0-4AAF-97C0-18EEFE01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99B6B-476C-46E0-B8B3-CD86B7ED276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D19F-E704-492E-A18F-C69FC82CC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C7675-5C8E-4C3D-87CC-DD14E49B24C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268B-CBBF-4B8A-BF68-989C6493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41C2A-3127-4B8F-8D28-0765C5DA62E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81B5-991C-450A-969E-255D46C5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9292C-1613-4EE6-9584-58D6C2973A82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6D47-08CD-436F-91F7-20D24592F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7A40E-00A4-4A7A-9C72-7F84DF6479E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2836-CB83-4284-B40F-72989901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9C68D-DD4F-423B-88DD-6AE0C99E286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AC4F-C4FB-49AA-B016-7EDE5E897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30200" y="1554163"/>
            <a:ext cx="9410700" cy="45259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D2372-90C9-4BAC-BDE2-74904B99A7C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191B-E659-4F97-90C0-139F13DB2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8ED35-7CD6-45B9-A28F-5734D9A2FFC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EA48-42AE-41EF-BCAD-36124ED0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C2D99-E40F-4AD2-A0DB-9D07721F038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CC83-5C3E-41EA-8F49-6CAB8F8F8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CC9A6-0EC2-4A7E-9C15-1E489284EF2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BD50-E36F-4A6D-B578-28C06E9D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E457C-8E3D-4337-9467-29057ADA9008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2A38-642C-4D85-AAF9-64E9FCCAA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6B692-C932-4692-A238-549F4067FF48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FAA7-E326-4218-8B01-F73A0E021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93711-D038-4998-9A6E-80DE19580E3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F439-C04C-4366-B18F-726881109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7854B-9F69-4FC0-AEA9-6E26D80FAF48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3077-04B7-4996-BEEB-0B47A9B9E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81B7E-2C73-4DEB-BA61-4F8459A5CA5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0E1B-E52D-4E1E-9127-20674B2E5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2C9EF-5AAA-4428-950F-4BE9F4327DE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8899-5D02-48EE-A5C9-24FF5FE1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99E29-D28A-4E3C-9AED-86A620D7EF3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C45F-FE0B-4379-8B01-195B32193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4FC8B-3943-48D8-90B2-CA6791CED5C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B5B5-73D7-47B7-9384-CA1092C36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2D9EC-E12A-4F0D-B078-01D86AF492D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A663-4A84-4048-B73C-CEB9A1CC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24815-D61D-4904-B7E2-A96AD52AB8F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7FF9-5A74-4264-AB2D-00A668875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765D1-1BA1-4B21-AA23-8BB1B2930D32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508C-F3BE-46ED-8B3B-E97BB660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86A19-FE1B-428C-A849-0D2E5F4D4C8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EF8C-0EFF-48FB-A8DB-8E5968A4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027A0-9908-4628-BC0E-4CE4CA4CD30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B380-2FD8-466A-87E0-C8A80364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37342-47C6-4C88-BD31-E7D77E6DDA1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51F-8106-4EB4-BE35-F5C8D062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7C7D8-AA50-4A43-8B5B-6FA32F7C0C1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54D2-DDD0-4368-BB93-A272E4C2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361B-83B2-4870-BDF4-01503259AD53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8FD-0382-4BA4-8415-DC3DBA706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74EAE7-C2E7-47D2-9EF9-F8F4250061FD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0FC5-B1A0-4866-8C44-823EE2E0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A9FF5-F1C4-40A9-B111-8550BDB68C4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6EF2-2E2A-4789-B52C-4B7A633EF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D2E50-A999-41C9-BA24-84E10CDE8E6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81AE-E976-4F0B-9AEF-A758BD4E9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42830-8B4E-4298-BFB9-A498E49ECC9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FCBF-38FF-4A09-97D7-96AF82CA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B5F0D-53F5-4B8B-A5ED-39CC44DB5E0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03FC-20C1-46BC-9AE1-1B191396F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23B94-DC38-4304-A248-01D4FDC7986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1DAA-77FD-40F0-A511-75E315BD6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66663-6037-4760-943C-A47279D47A4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C1D8-41A9-41D4-BC87-BF1C4F217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AA0C5-153B-42C0-8DFD-3CCBE613ECD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83A5-A0C3-4406-881F-9E207EFBE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EF499-E7FC-492D-8553-CC9AFC8B94CB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EED2-8588-4785-912B-28B90FD60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28473-A1A4-46FA-83CB-E73353FAB55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4F2B-27EF-4340-BE77-7F1066B9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B38B3-F0E1-4FD2-AD68-33B60237DE1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4903-8A70-4458-9811-84DFB4B2F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D3CD3-FC80-454C-AB78-A115C7F8C9D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1D21-C938-4AC6-9A25-DAD37FE0E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D3058-E049-4D5A-BC03-A3633B58813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E8FE-52B3-47F3-BB2E-4646BFCB2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F28B1-B231-4542-97CA-68B435E87258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B432-02EA-4F57-8D63-FC4D16305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824FD-ACE9-4CE2-BF62-8CA97985879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FDA5-F2CC-4FF2-8565-FA9F7D97D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60651-A760-4FCD-9DDA-234CC304B8E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E469-779D-4425-9447-0F254D65B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24AE3-112B-45E2-BA06-25626939F54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EBA8-5135-4F7E-8E20-B0D3A2A91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D4973-D5AA-4BC9-9502-9BF52213DDD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2A0E-6692-4D50-AB54-762C597C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C6736-A124-4CC2-A2E4-FC95E45F14AB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26E7-C574-4D6F-B3CA-6A3B4C02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3F802-F6A1-48AE-B43E-39D7B68E9293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634F-F874-4393-A6BA-82A5E2E4C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6C4B3-337D-4445-AB3D-BD38CDF80C8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2C1-2F5B-4E3A-A7BE-9FC68874C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271F6-787B-4C8E-B727-BCF5AB3F11D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7EEF-237D-4CDF-B119-121C85559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19DE7-8DCB-4C1C-89B8-C1E8D5FE358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30C6-EFAB-48F0-9BF0-8EC95A1E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9E46A-F6A4-4B0E-B958-37EAD8F0CC5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06BD-1A12-4FB4-9251-B917EFB2A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CD29D-21CC-4A4F-9690-570A7886BD8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3256-D565-4A19-B326-8062B6CC3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BAD3E-1C76-467E-BF6A-2EA7BE99DA2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5FC1-9A00-42A6-B99A-EF1E5BDA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6D525-8E59-437C-9373-85F658515CD2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87F1-C39D-4A29-AA50-3444FCA92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6652F-DD06-42DD-9708-E445A01E164C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515C-3588-4808-A842-72BC6024B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5A7A35-CDAA-4D22-A500-666A7D382E4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69A5-2B21-4C88-A0BF-4C7D62F7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06C3-A4FA-44A0-82B9-3925F6DC2373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FED7-FDC8-42BD-98FF-3161AD2E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6FBD6-48D7-452F-8E7D-FE9DCCB97CB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F542-28B0-478F-9211-DFC30937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F71D8-02B3-4494-9493-6739358B6FD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D97B-42DE-4F26-B0CD-3C7BB9FDC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FA9CA-6D04-4D9E-9999-382627E2DE6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A080-B83C-4241-8E1C-F8026E082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98BA6-25CC-44F0-A5B5-33E693DFC34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240C-35ED-4992-8108-14EB97A36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AF0D5-0470-4DC0-9FDF-241955C1BC4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C607-392C-4446-8C4D-31619E704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D37D3-049F-402D-95C8-3D60677A8C2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D2B3-ED63-4D7A-BE01-84A051C31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8633-4E86-4DE3-A1FA-6337C14E2CE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AA66-983E-489A-91EB-F15BEE6B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B821-8E8B-451A-9AC4-815CED7A958D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7C5D-FC63-4033-9702-03C9F4BF8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C13E-9112-43A5-8F0C-B70A54D3748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A127-C7D2-4A7D-901A-A29EF4FC5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5F1AC-3FCB-4AE3-BD38-6A9E4A8FB69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76B6-4C52-4E1F-A69E-8CA6E657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F313F-716C-49B4-9553-D27A039E04A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056A-4792-4058-B44B-86999761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35223-7A66-4081-A953-F13C4C0CE79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3053-5579-4084-BF68-89951931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3485B-642D-48C0-8250-AFF14486EA0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CB8F-9BBD-42F1-A2AB-5EE6CFCC8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919ED-62E0-4BAE-AF76-F3AE050BEFC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5CA0-7D16-4883-B4A0-7020AE8B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14CDE-71E8-42D3-A665-1AF0196A6578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89EE-9220-400B-99CA-17ABFB51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902BC-AEBA-42D4-95E7-FC584BCD6FB3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4AF0-1D02-428E-904F-0B6B06D5E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237E0-129A-4EDE-8D28-A55F84517F4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450A-DA23-4499-BB6F-7C8C0895F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5435B-D035-4481-8D26-CA1C12D4DF7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1DBF-1781-4808-8DC0-69C1D0882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07A10-E275-486A-85A6-6C45176F4D3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A38C-3343-4BDC-926E-E435D74FA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C3042-5CF2-4D8D-9B24-3747CEF0FA0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0282-0D15-494E-AC73-39892B1C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0A766-AAA4-44B4-B615-B05C11AE256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6CD8-5F6D-470C-8C38-C04D5ADB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522B0-010A-46FB-8769-126650E2544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E953-8FE2-4643-8504-B9E7D425C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AC847-8F99-4BAF-B092-8ED519708A0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78094-BC64-41A4-9775-B4A8E3A1A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D9D18-7209-4211-A429-B665CF03EFD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4E15-34FB-4F0C-B0E5-803206A0E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046EA-F990-4806-A55A-D30115ECAA9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833D-6E1C-4492-8392-3ABBC4CA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FF848-AF0D-4190-9CF4-34091B27AFB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5E69-9792-44FA-B7F8-1D71D524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7AA9-78E4-4EBD-B7B6-5FE23F53E87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7DD0-F589-4F09-9E42-124C17B7C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92F82-0482-4767-A0F6-A31F71D991A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B434-4D68-4D60-9D01-64A9289BB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9075E-8D1B-4101-BFCA-B1FA0AEDB73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02F7-2038-4A87-BD7F-B1DBE3D11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43590B-1DFD-40DF-8F1A-DF65D6BA1C4A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690B-B2E2-4FFD-99B5-151247538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3D98B-C0F5-4D69-A69F-EE94495974C2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C453-4828-438A-AE49-F6C61F460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102FB-F4A5-46AE-B7AC-8B129A07CFF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F2E6-55F4-4644-B182-729A24C1A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22DE8-D210-4FC9-9C24-64E1F8D7DA4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C492-4E95-4DD0-B903-6169744D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87462-0DD5-4B4A-9531-8DB932309CB6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252D-93AB-43A4-8E6C-682044C27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8225" y="457201"/>
            <a:ext cx="2352675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457201"/>
            <a:ext cx="6892925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A59FD-BA23-49E4-94F2-E002DD39839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A686-CBE5-40D1-A740-F83679E18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A1A27-34F6-4FFC-A38B-37B6D113383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92B9-0529-4CC4-BF48-456ECD94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5F718-2C50-49E9-8DF2-BECCA6D5780B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678F-31EA-458E-969D-C06654193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96423-9FAF-4DF7-B4F0-D713C6845EF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D1EA-7E4F-49D0-AA30-C422EF299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4D8AC-4CC3-45D6-BB1C-585F2905069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DBEF-0FC3-42FF-9E16-C396C272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554163"/>
            <a:ext cx="4622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8122-E28E-4AA8-87D8-46397561C1C2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053-1A8A-4661-AC46-78937F8AD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DBC2C-8B90-4611-91E9-FFCDBDB87ED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6C62-7CD6-4B52-9CB4-1986D8FF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EE9E1-4FF9-4617-AC29-70991B8C883D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C602-768A-4877-8307-464CE115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22E4-7EC9-4E53-9F5E-0FCC0BCDE6D7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BD6A-AA29-4343-8D29-1F637672E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1443D-DA29-4A5D-AC88-CFB7F75888F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8C09-4991-47B1-ACFC-CCA02578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DF7A4-E69B-49A5-A5BB-AE9D0822A80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F7A1-282E-49F6-B2A5-B7F9BF75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A427B-221D-49D0-B1CE-44A0F37F538B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86F7-608E-4D93-8997-A0A01AE5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1990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97FFAA70-077D-443E-82B7-26C651F1F86F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9A52534-1D9C-4EAB-9CAB-A901B1087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1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212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908051" y="6245225"/>
            <a:ext cx="206031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3ECD579B-153B-4B9D-9332-ACB05372E370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1475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5490" y="6245225"/>
            <a:ext cx="2060310" cy="4762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2FAA390-6E7A-4E7F-8631-205E16BFF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3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727FC5E4-5651-4F12-918E-E66ACADD4074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8D46CA6-751D-4912-AB3F-11AA1C802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017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3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4044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8EDF1CFB-3373-49F5-B40E-C453BF4D30E9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879850" y="76201"/>
            <a:ext cx="31369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95F8A11-CD59-4BB7-A00D-16B1289DD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5062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C29C537F-3A40-4EFE-B011-4CBC24226BE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DC9FF3A-88A4-49B3-ADB5-254DFE8FD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5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086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9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9E9639E2-ED08-445B-A97D-45BCBD28CCA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915400" y="6477000"/>
            <a:ext cx="825500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A0EC3F3-663F-404E-B625-D015BC424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7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56D0A102-948C-4C9B-A893-B4D6096B9A3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396B92C-C66F-4D91-B549-A0DA71102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133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8134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123962E4-7A6C-4E62-967B-60438F877FD1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FBA90C3-1B71-4DF0-B6F2-59CAEBE1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9155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929DE7B1-BE2A-4391-80B9-890BE191519E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2C1244-DE0D-4024-A794-612D72841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0179" name="Заголовок 9"/>
          <p:cNvSpPr>
            <a:spLocks noGrp="1"/>
          </p:cNvSpPr>
          <p:nvPr>
            <p:ph type="title"/>
          </p:nvPr>
        </p:nvSpPr>
        <p:spPr bwMode="auto">
          <a:xfrm>
            <a:off x="330200" y="4572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F80"/>
                </a:solidFill>
              </a:defRPr>
            </a:lvl1pPr>
          </a:lstStyle>
          <a:p>
            <a:fld id="{B121C0AF-F86A-4ED7-907A-32DA777818C5}" type="datetime1">
              <a:rPr lang="ru-RU"/>
              <a:pPr/>
              <a:t>16.05.2017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F80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A0B75A0-4424-4CF2-A90C-CE273E6F0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E:\МОЯ\Юбилей района 45\Календарь\IMG_278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sp>
        <p:nvSpPr>
          <p:cNvPr id="508934" name="WordArt 6"/>
          <p:cNvSpPr>
            <a:spLocks noChangeArrowheads="1" noChangeShapeType="1" noTextEdit="1"/>
          </p:cNvSpPr>
          <p:nvPr/>
        </p:nvSpPr>
        <p:spPr bwMode="auto">
          <a:xfrm>
            <a:off x="1418298" y="2209800"/>
            <a:ext cx="7420902" cy="302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Отчет мэра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 "Нукутский район"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С.Г. Гомбоева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2016 год</a:t>
            </a:r>
          </a:p>
        </p:txBody>
      </p:sp>
      <p:pic>
        <p:nvPicPr>
          <p:cNvPr id="508935" name="Picture 7" descr="ГЕРБ РАЙОНА без фон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714633" cy="1752600"/>
          </a:xfrm>
          <a:prstGeom prst="rect">
            <a:avLst/>
          </a:prstGeom>
          <a:noFill/>
        </p:spPr>
      </p:pic>
      <p:sp>
        <p:nvSpPr>
          <p:cNvPr id="508936" name="WordArt 8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66951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/>
            <a:r>
              <a:rPr lang="ru-RU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"Нукутский район"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4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5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B7DC0-E8BD-419A-9A0D-37D3A57F892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0688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88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6883" name="Rectangle 3"/>
          <p:cNvSpPr>
            <a:spLocks noGrp="1"/>
          </p:cNvSpPr>
          <p:nvPr>
            <p:ph type="title"/>
          </p:nvPr>
        </p:nvSpPr>
        <p:spPr>
          <a:xfrm>
            <a:off x="825500" y="838200"/>
            <a:ext cx="842010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Структура отгруженной продукции по отраслям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 2016 год</a:t>
            </a:r>
          </a:p>
        </p:txBody>
      </p:sp>
      <p:graphicFrame>
        <p:nvGraphicFramePr>
          <p:cNvPr id="506884" name="Object 4"/>
          <p:cNvGraphicFramePr>
            <a:graphicFrameLocks noChangeAspect="1"/>
          </p:cNvGraphicFramePr>
          <p:nvPr>
            <p:ph idx="1"/>
          </p:nvPr>
        </p:nvGraphicFramePr>
        <p:xfrm>
          <a:off x="1320800" y="2057401"/>
          <a:ext cx="7346950" cy="4379913"/>
        </p:xfrm>
        <a:graphic>
          <a:graphicData uri="http://schemas.openxmlformats.org/presentationml/2006/ole">
            <p:oleObj spid="_x0000_s663554" name="Диаграмма" r:id="rId7" imgW="6415981" imgH="4145256" progId="MSGraph.Chart.8">
              <p:embed followColorScheme="full"/>
            </p:oleObj>
          </a:graphicData>
        </a:graphic>
      </p:graphicFrame>
      <p:graphicFrame>
        <p:nvGraphicFramePr>
          <p:cNvPr id="506892" name="Object 4"/>
          <p:cNvGraphicFramePr>
            <a:graphicFrameLocks noChangeAspect="1"/>
          </p:cNvGraphicFramePr>
          <p:nvPr/>
        </p:nvGraphicFramePr>
        <p:xfrm>
          <a:off x="1320800" y="2057401"/>
          <a:ext cx="7346950" cy="4379913"/>
        </p:xfrm>
        <a:graphic>
          <a:graphicData uri="http://schemas.openxmlformats.org/presentationml/2006/ole">
            <p:oleObj spid="_x0000_s663555" name="Диаграмма" r:id="rId8" imgW="6415981" imgH="414525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BC9FA-3C12-4003-8E89-38FA519757A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pSp>
        <p:nvGrpSpPr>
          <p:cNvPr id="444427" name="Group 11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444429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4430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4419" name="Rectangle 3"/>
          <p:cNvSpPr>
            <a:spLocks noGrp="1"/>
          </p:cNvSpPr>
          <p:nvPr>
            <p:ph type="title"/>
          </p:nvPr>
        </p:nvSpPr>
        <p:spPr>
          <a:xfrm>
            <a:off x="247650" y="838200"/>
            <a:ext cx="941070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Доля общеэкономического оборота МО «Нукутский район»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общеэкономическом обороте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 УОБО за 2016 год</a:t>
            </a:r>
          </a:p>
        </p:txBody>
      </p:sp>
      <p:graphicFrame>
        <p:nvGraphicFramePr>
          <p:cNvPr id="444426" name="Object 4"/>
          <p:cNvGraphicFramePr>
            <a:graphicFrameLocks noChangeAspect="1"/>
          </p:cNvGraphicFramePr>
          <p:nvPr>
            <p:ph idx="1"/>
          </p:nvPr>
        </p:nvGraphicFramePr>
        <p:xfrm>
          <a:off x="577850" y="1981201"/>
          <a:ext cx="8865527" cy="4494213"/>
        </p:xfrm>
        <a:graphic>
          <a:graphicData uri="http://schemas.openxmlformats.org/presentationml/2006/ole">
            <p:oleObj spid="_x0000_s444426" name="Диаграмма" r:id="rId7" imgW="6134194" imgH="336799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6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7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27" y="836613"/>
            <a:ext cx="943993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27" y="1773238"/>
            <a:ext cx="943993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F2B9-16FC-45D0-866E-72B8D7EA78E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57731" name="Rectangle 3"/>
          <p:cNvSpPr>
            <a:spLocks noGrp="1"/>
          </p:cNvSpPr>
          <p:nvPr>
            <p:ph type="title" idx="4294967295"/>
          </p:nvPr>
        </p:nvSpPr>
        <p:spPr>
          <a:xfrm>
            <a:off x="990600" y="838200"/>
            <a:ext cx="7924800" cy="762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капитал, млн. руб.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414470" y="1960563"/>
          <a:ext cx="9238721" cy="4494212"/>
        </p:xfrm>
        <a:graphic>
          <a:graphicData uri="http://schemas.openxmlformats.org/presentationml/2006/ole">
            <p:oleObj spid="_x0000_s457733" name="Диаграмма" r:id="rId7" imgW="5486400" imgH="296423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70888-3909-4314-9733-F6FAC40B869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pSp>
        <p:nvGrpSpPr>
          <p:cNvPr id="509954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0995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995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9961" name="Rectangle 9"/>
          <p:cNvSpPr>
            <a:spLocks noGrp="1"/>
          </p:cNvSpPr>
          <p:nvPr>
            <p:ph type="title"/>
          </p:nvPr>
        </p:nvSpPr>
        <p:spPr>
          <a:xfrm>
            <a:off x="495300" y="914400"/>
            <a:ext cx="8997950" cy="685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Объем инвестиций в основной капитал (за исключением бюджетных средств) в расчете на 1 жителя, руб.</a:t>
            </a:r>
          </a:p>
        </p:txBody>
      </p:sp>
      <p:graphicFrame>
        <p:nvGraphicFramePr>
          <p:cNvPr id="509962" name="Object 10"/>
          <p:cNvGraphicFramePr>
            <a:graphicFrameLocks noChangeAspect="1"/>
          </p:cNvGraphicFramePr>
          <p:nvPr>
            <p:ph idx="1"/>
          </p:nvPr>
        </p:nvGraphicFramePr>
        <p:xfrm>
          <a:off x="660400" y="1905000"/>
          <a:ext cx="8683229" cy="4497388"/>
        </p:xfrm>
        <a:graphic>
          <a:graphicData uri="http://schemas.openxmlformats.org/presentationml/2006/ole">
            <p:oleObj spid="_x0000_s509962" name="Диаграмма" r:id="rId7" imgW="5364480" imgH="300983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F748A-D9D2-49A7-B489-CCBA677DCAB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pSp>
        <p:nvGrpSpPr>
          <p:cNvPr id="218118" name="Group 6"/>
          <p:cNvGrpSpPr>
            <a:grpSpLocks/>
          </p:cNvGrpSpPr>
          <p:nvPr/>
        </p:nvGrpSpPr>
        <p:grpSpPr bwMode="auto">
          <a:xfrm>
            <a:off x="271727" y="836613"/>
            <a:ext cx="9439937" cy="5813425"/>
            <a:chOff x="158" y="527"/>
            <a:chExt cx="5489" cy="3662"/>
          </a:xfrm>
        </p:grpSpPr>
        <p:pic>
          <p:nvPicPr>
            <p:cNvPr id="21812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8114" name="Rectangle 2"/>
          <p:cNvSpPr>
            <a:spLocks noGrp="1"/>
          </p:cNvSpPr>
          <p:nvPr>
            <p:ph type="title" idx="4294967295"/>
          </p:nvPr>
        </p:nvSpPr>
        <p:spPr>
          <a:xfrm>
            <a:off x="1155700" y="914400"/>
            <a:ext cx="7924800" cy="6858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Среднесписочная численность работающих, чел.</a:t>
            </a:r>
          </a:p>
        </p:txBody>
      </p:sp>
      <p:graphicFrame>
        <p:nvGraphicFramePr>
          <p:cNvPr id="218115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742950" y="1981200"/>
          <a:ext cx="8566283" cy="4497388"/>
        </p:xfrm>
        <a:graphic>
          <a:graphicData uri="http://schemas.openxmlformats.org/presentationml/2006/ole">
            <p:oleObj spid="_x0000_s218115" name="Диаграмма" r:id="rId7" imgW="6096000" imgH="34672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F3DB-2295-4D65-8825-1D55AFE0656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pSp>
        <p:nvGrpSpPr>
          <p:cNvPr id="220168" name="Group 8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2017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017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0162" name="Rectangle 2"/>
          <p:cNvSpPr>
            <a:spLocks noGrp="1"/>
          </p:cNvSpPr>
          <p:nvPr>
            <p:ph type="title" idx="4294967295"/>
          </p:nvPr>
        </p:nvSpPr>
        <p:spPr>
          <a:xfrm>
            <a:off x="1898650" y="838200"/>
            <a:ext cx="627380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плата, руб.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26590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495300" y="1981201"/>
          <a:ext cx="8915400" cy="4468813"/>
        </p:xfrm>
        <a:graphic>
          <a:graphicData uri="http://schemas.openxmlformats.org/presentationml/2006/ole">
            <p:oleObj spid="_x0000_s220164" name="Диаграмма" r:id="rId7" imgW="5250113" imgH="284988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C899-749E-4B85-B708-E2B5B09EA76E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pSp>
        <p:nvGrpSpPr>
          <p:cNvPr id="510978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1098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098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0985" name="Rectangle 9"/>
          <p:cNvSpPr>
            <a:spLocks noGrp="1"/>
          </p:cNvSpPr>
          <p:nvPr>
            <p:ph type="title"/>
          </p:nvPr>
        </p:nvSpPr>
        <p:spPr>
          <a:xfrm>
            <a:off x="1155700" y="762000"/>
            <a:ext cx="7594600" cy="9906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Средняя заработная плата, руб.</a:t>
            </a:r>
          </a:p>
        </p:txBody>
      </p:sp>
      <p:graphicFrame>
        <p:nvGraphicFramePr>
          <p:cNvPr id="510988" name="Object 4"/>
          <p:cNvGraphicFramePr>
            <a:graphicFrameLocks noChangeAspect="1"/>
          </p:cNvGraphicFramePr>
          <p:nvPr>
            <p:ph idx="1"/>
          </p:nvPr>
        </p:nvGraphicFramePr>
        <p:xfrm>
          <a:off x="495300" y="1981200"/>
          <a:ext cx="8874125" cy="4489450"/>
        </p:xfrm>
        <a:graphic>
          <a:graphicData uri="http://schemas.openxmlformats.org/presentationml/2006/ole">
            <p:oleObj spid="_x0000_s510988" name="Диаграмма" r:id="rId7" imgW="5532147" imgH="303274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AFF66-1169-436E-8C80-DD0AA5AF7E21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pSp>
        <p:nvGrpSpPr>
          <p:cNvPr id="464903" name="Group 7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464905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490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64899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990600"/>
            <a:ext cx="7264400" cy="533400"/>
          </a:xfrm>
          <a:noFill/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Среднемесячная номинальная начисленная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заработная плата работников, руб.</a:t>
            </a:r>
            <a:r>
              <a:rPr lang="ru-RU" smtClean="0"/>
              <a:t> 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0" y="2644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4901" name="Object 5"/>
          <p:cNvGraphicFramePr>
            <a:graphicFrameLocks noChangeAspect="1"/>
          </p:cNvGraphicFramePr>
          <p:nvPr/>
        </p:nvGraphicFramePr>
        <p:xfrm>
          <a:off x="660400" y="1905000"/>
          <a:ext cx="8430419" cy="4459288"/>
        </p:xfrm>
        <a:graphic>
          <a:graphicData uri="http://schemas.openxmlformats.org/presentationml/2006/ole">
            <p:oleObj spid="_x0000_s464901" name="Диаграмма" r:id="rId7" imgW="5341607" imgH="306322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BA7FB-68A2-418A-9930-1CE0D4DDFE9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grpSp>
        <p:nvGrpSpPr>
          <p:cNvPr id="497670" name="Group 6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49767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767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7667" name="Rectangle 2"/>
          <p:cNvSpPr>
            <a:spLocks noGrp="1"/>
          </p:cNvSpPr>
          <p:nvPr>
            <p:ph type="title" idx="4294967295"/>
          </p:nvPr>
        </p:nvSpPr>
        <p:spPr>
          <a:xfrm>
            <a:off x="1485900" y="838200"/>
            <a:ext cx="6604000" cy="8382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Ввод в действие жилых домов, кв. м.</a:t>
            </a:r>
          </a:p>
        </p:txBody>
      </p:sp>
      <p:graphicFrame>
        <p:nvGraphicFramePr>
          <p:cNvPr id="49766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660400" y="1958975"/>
          <a:ext cx="8624756" cy="4497388"/>
        </p:xfrm>
        <a:graphic>
          <a:graphicData uri="http://schemas.openxmlformats.org/presentationml/2006/ole">
            <p:oleObj spid="_x0000_s497668" name="Диаграмма" r:id="rId7" imgW="6705600" imgH="378709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D5B04-D388-43B5-BB65-95FAA8243A2D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pSp>
        <p:nvGrpSpPr>
          <p:cNvPr id="514050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1405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405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4057" name="Rectangle 2"/>
          <p:cNvSpPr>
            <a:spLocks noGrp="1"/>
          </p:cNvSpPr>
          <p:nvPr>
            <p:ph type="title" idx="4294967295"/>
          </p:nvPr>
        </p:nvSpPr>
        <p:spPr>
          <a:xfrm>
            <a:off x="577850" y="914400"/>
            <a:ext cx="8832850" cy="6858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Введено жилья на одного жителя, кв. м.</a:t>
            </a:r>
          </a:p>
        </p:txBody>
      </p:sp>
      <p:graphicFrame>
        <p:nvGraphicFramePr>
          <p:cNvPr id="514059" name="Object 4"/>
          <p:cNvGraphicFramePr>
            <a:graphicFrameLocks noChangeAspect="1"/>
          </p:cNvGraphicFramePr>
          <p:nvPr/>
        </p:nvGraphicFramePr>
        <p:xfrm>
          <a:off x="495300" y="1905001"/>
          <a:ext cx="9027187" cy="4543425"/>
        </p:xfrm>
        <a:graphic>
          <a:graphicData uri="http://schemas.openxmlformats.org/presentationml/2006/ole">
            <p:oleObj spid="_x0000_s514059" name="Диаграмма" r:id="rId7" imgW="5532147" imgH="301761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532486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487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532488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D7D3D-E5A4-457A-84D7-811452EC198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27" y="1773238"/>
            <a:ext cx="943993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27" y="836613"/>
            <a:ext cx="943993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489" name="Rectangle 9"/>
          <p:cNvSpPr>
            <a:spLocks noGrp="1"/>
          </p:cNvSpPr>
          <p:nvPr>
            <p:ph type="title" idx="4294967295"/>
          </p:nvPr>
        </p:nvSpPr>
        <p:spPr>
          <a:xfrm>
            <a:off x="1155700" y="838200"/>
            <a:ext cx="767715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«Нукутский район» на 1 января, чел.</a:t>
            </a:r>
          </a:p>
        </p:txBody>
      </p:sp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491" name="Object 11"/>
          <p:cNvGraphicFramePr>
            <a:graphicFrameLocks noChangeAspect="1"/>
          </p:cNvGraphicFramePr>
          <p:nvPr/>
        </p:nvGraphicFramePr>
        <p:xfrm>
          <a:off x="412750" y="1905001"/>
          <a:ext cx="9238721" cy="4627563"/>
        </p:xfrm>
        <a:graphic>
          <a:graphicData uri="http://schemas.openxmlformats.org/presentationml/2006/ole">
            <p:oleObj spid="_x0000_s532491" name="Диаграмма" r:id="rId7" imgW="5486400" imgH="297936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D802-3A16-4DD8-B666-A49B24C81B76}" type="slidenum">
              <a:rPr lang="ru-RU"/>
              <a:pPr>
                <a:defRPr/>
              </a:pPr>
              <a:t>20</a:t>
            </a:fld>
            <a:endParaRPr lang="ru-RU"/>
          </a:p>
        </p:txBody>
      </p:sp>
      <p:grpSp>
        <p:nvGrpSpPr>
          <p:cNvPr id="221192" name="Group 8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2119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119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1186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914400"/>
            <a:ext cx="8832850" cy="685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Объем отгруженных товаров, выполненных работ и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услуг предприятиями промышленности, млн. руб.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2690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990601" y="2209800"/>
          <a:ext cx="8127735" cy="4191000"/>
        </p:xfrm>
        <a:graphic>
          <a:graphicData uri="http://schemas.openxmlformats.org/presentationml/2006/ole">
            <p:oleObj spid="_x0000_s221188" name="Диаграмма" r:id="rId7" imgW="4937868" imgH="260607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0CBF6-F51C-4D61-A6B6-185913CD36BF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2222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2057400"/>
            <a:ext cx="9439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838200"/>
            <a:ext cx="9439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10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685800"/>
            <a:ext cx="8915400" cy="12954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отгрузки товаров собственного производства малыми и микропредприятиями, млн. руб.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25955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495300" y="2209800"/>
          <a:ext cx="8965275" cy="4160838"/>
        </p:xfrm>
        <a:graphic>
          <a:graphicData uri="http://schemas.openxmlformats.org/presentationml/2006/ole">
            <p:oleObj spid="_x0000_s222212" name="Диаграмма" r:id="rId7" imgW="5539700" imgH="278893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6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7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3E9A-9995-471B-A60A-EC58EB066174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061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1143000"/>
            <a:ext cx="94399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6179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295400"/>
            <a:ext cx="8997950" cy="5105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Микрофинансовой организацией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«Фонд поддержки малого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и среднего предпринимательства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МО «Нукутский район» 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 течение 2016 года было выдано 15 кредитов на общую сумму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4 млн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180 тыс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рублей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D4867-919B-4B19-BB46-CCA1EEE51915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24265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426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4258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838200"/>
            <a:ext cx="8997950" cy="8382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торговли, млн. руб.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577851" y="2057401"/>
          <a:ext cx="8774377" cy="4405313"/>
        </p:xfrm>
        <a:graphic>
          <a:graphicData uri="http://schemas.openxmlformats.org/presentationml/2006/ole">
            <p:oleObj spid="_x0000_s224260" name="Диаграмма" r:id="rId7" imgW="5090214" imgH="276602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128E2-DE60-413D-8DCF-6CC50DCEA45A}" type="slidenum">
              <a:rPr lang="ru-RU"/>
              <a:pPr>
                <a:defRPr/>
              </a:pPr>
              <a:t>24</a:t>
            </a:fld>
            <a:endParaRPr lang="ru-RU"/>
          </a:p>
        </p:txBody>
      </p:sp>
      <p:grpSp>
        <p:nvGrpSpPr>
          <p:cNvPr id="527362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2736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736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7369" name="Rectangle 9"/>
          <p:cNvSpPr>
            <a:spLocks noGrp="1"/>
          </p:cNvSpPr>
          <p:nvPr>
            <p:ph type="title" idx="4294967295"/>
          </p:nvPr>
        </p:nvSpPr>
        <p:spPr>
          <a:xfrm>
            <a:off x="495300" y="838200"/>
            <a:ext cx="8915400" cy="8382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питания, млн. руб.</a:t>
            </a:r>
          </a:p>
        </p:txBody>
      </p:sp>
      <p:graphicFrame>
        <p:nvGraphicFramePr>
          <p:cNvPr id="527370" name="Object 4"/>
          <p:cNvGraphicFramePr>
            <a:graphicFrameLocks noChangeAspect="1"/>
          </p:cNvGraphicFramePr>
          <p:nvPr/>
        </p:nvGraphicFramePr>
        <p:xfrm>
          <a:off x="577850" y="1981201"/>
          <a:ext cx="8834570" cy="4460875"/>
        </p:xfrm>
        <a:graphic>
          <a:graphicData uri="http://schemas.openxmlformats.org/presentationml/2006/ole">
            <p:oleObj spid="_x0000_s527370" name="Диаграмма" r:id="rId7" imgW="5120640" imgH="280406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1C8BC-92B0-4F60-8434-CF581C77D4B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pSp>
        <p:nvGrpSpPr>
          <p:cNvPr id="230414" name="Group 14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3040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041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0402" name="Rectangle 5"/>
          <p:cNvSpPr>
            <a:spLocks noGrp="1"/>
          </p:cNvSpPr>
          <p:nvPr>
            <p:ph type="title" idx="4294967295"/>
          </p:nvPr>
        </p:nvSpPr>
        <p:spPr>
          <a:xfrm>
            <a:off x="577850" y="838200"/>
            <a:ext cx="8832850" cy="8382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Валовой выпуск сельскохозяйственной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продукции во всех категориях хозяйства, млн. руб.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577851" y="1981200"/>
          <a:ext cx="8886164" cy="4516438"/>
        </p:xfrm>
        <a:graphic>
          <a:graphicData uri="http://schemas.openxmlformats.org/presentationml/2006/ole">
            <p:oleObj spid="_x0000_s230404" name="Диаграмма" r:id="rId7" imgW="5189260" imgH="285745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EA11-E359-480C-BFDB-AFF07C609B5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3143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143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1426" name="Rectangle 5"/>
          <p:cNvSpPr>
            <a:spLocks noGrp="1"/>
          </p:cNvSpPr>
          <p:nvPr>
            <p:ph type="title" idx="4294967295"/>
          </p:nvPr>
        </p:nvSpPr>
        <p:spPr>
          <a:xfrm>
            <a:off x="1320800" y="838200"/>
            <a:ext cx="7346950" cy="8382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Динамика производства зерна, тонн</a:t>
            </a:r>
          </a:p>
        </p:txBody>
      </p:sp>
      <p:graphicFrame>
        <p:nvGraphicFramePr>
          <p:cNvPr id="231427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96768" y="1949450"/>
          <a:ext cx="8844888" cy="4514850"/>
        </p:xfrm>
        <a:graphic>
          <a:graphicData uri="http://schemas.openxmlformats.org/presentationml/2006/ole">
            <p:oleObj spid="_x0000_s231427" name="Диаграмма" r:id="rId7" imgW="6477081" imgH="358132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5F-2AEE-4706-A829-762E34E73963}" type="slidenum">
              <a:rPr lang="ru-RU"/>
              <a:pPr>
                <a:defRPr/>
              </a:pPr>
              <a:t>27</a:t>
            </a:fld>
            <a:endParaRPr lang="ru-RU"/>
          </a:p>
        </p:txBody>
      </p:sp>
      <p:grpSp>
        <p:nvGrpSpPr>
          <p:cNvPr id="233479" name="Group 7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334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48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3474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838200"/>
            <a:ext cx="8915400" cy="8382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Динамика производства мяса и молока, тонн</a:t>
            </a:r>
          </a:p>
        </p:txBody>
      </p:sp>
      <p:graphicFrame>
        <p:nvGraphicFramePr>
          <p:cNvPr id="233475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495301" y="1992314"/>
          <a:ext cx="8975593" cy="4484687"/>
        </p:xfrm>
        <a:graphic>
          <a:graphicData uri="http://schemas.openxmlformats.org/presentationml/2006/ole">
            <p:oleObj spid="_x0000_s233475" name="Диаграмма" r:id="rId7" imgW="6263667" imgH="339090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411C-0BA9-4FB0-B3FE-0CD0CBC17B40}" type="slidenum">
              <a:rPr lang="ru-RU"/>
              <a:pPr>
                <a:defRPr/>
              </a:pPr>
              <a:t>28</a:t>
            </a:fld>
            <a:endParaRPr lang="ru-RU"/>
          </a:p>
        </p:txBody>
      </p:sp>
      <p:grpSp>
        <p:nvGrpSpPr>
          <p:cNvPr id="491526" name="Group 6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49152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2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1523" name="Rectangle 5"/>
          <p:cNvSpPr>
            <a:spLocks noGrp="1"/>
          </p:cNvSpPr>
          <p:nvPr>
            <p:ph type="title" idx="4294967295"/>
          </p:nvPr>
        </p:nvSpPr>
        <p:spPr>
          <a:xfrm>
            <a:off x="908050" y="762000"/>
            <a:ext cx="8585200" cy="9144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Объем государственной поддержки сельхозтоваропроизводителям, млн. руб.</a:t>
            </a:r>
          </a:p>
        </p:txBody>
      </p:sp>
      <p:graphicFrame>
        <p:nvGraphicFramePr>
          <p:cNvPr id="49152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498740" y="1922464"/>
          <a:ext cx="8948077" cy="4562475"/>
        </p:xfrm>
        <a:graphic>
          <a:graphicData uri="http://schemas.openxmlformats.org/presentationml/2006/ole">
            <p:oleObj spid="_x0000_s491524" name="Диаграмма" r:id="rId7" imgW="5532147" imgH="305566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97F54-AB9D-4586-9D0A-30628F3B800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143000"/>
            <a:ext cx="94399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0" name="Rectangle 3"/>
          <p:cNvSpPr>
            <a:spLocks noGrp="1"/>
          </p:cNvSpPr>
          <p:nvPr>
            <p:ph type="body" idx="4294967295"/>
          </p:nvPr>
        </p:nvSpPr>
        <p:spPr>
          <a:xfrm>
            <a:off x="247650" y="1600201"/>
            <a:ext cx="9410700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/>
              <a:t>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В 2016 году в рамках программы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«Начинающий фермер»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11 руководителей фермерских хозяйств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получили грант на создание и развитие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крестьянского (фермерского) хозяйства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в размере до </a:t>
            </a: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6E962-F896-4A72-9072-54DCC9A3C1C6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459783" name="Group 7"/>
          <p:cNvGrpSpPr>
            <a:grpSpLocks/>
          </p:cNvGrpSpPr>
          <p:nvPr/>
        </p:nvGrpSpPr>
        <p:grpSpPr bwMode="auto">
          <a:xfrm>
            <a:off x="271727" y="836613"/>
            <a:ext cx="9439937" cy="5813425"/>
            <a:chOff x="158" y="527"/>
            <a:chExt cx="5489" cy="3662"/>
          </a:xfrm>
        </p:grpSpPr>
        <p:pic>
          <p:nvPicPr>
            <p:cNvPr id="459785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978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9779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914400"/>
            <a:ext cx="8997950" cy="6858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Естественное движение населения</a:t>
            </a:r>
            <a:endParaRPr lang="ru-RU" sz="2600" smtClean="0"/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0" y="2644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9781" name="Object 5"/>
          <p:cNvGraphicFramePr>
            <a:graphicFrameLocks noChangeAspect="1"/>
          </p:cNvGraphicFramePr>
          <p:nvPr/>
        </p:nvGraphicFramePr>
        <p:xfrm>
          <a:off x="577850" y="1981201"/>
          <a:ext cx="8813933" cy="4460875"/>
        </p:xfrm>
        <a:graphic>
          <a:graphicData uri="http://schemas.openxmlformats.org/presentationml/2006/ole">
            <p:oleObj spid="_x0000_s459781" name="Диаграмма" r:id="rId7" imgW="5631193" imgH="3086136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9375A-25D0-4ECC-A4A2-924EA62AFCA3}" type="slidenum">
              <a:rPr lang="ru-RU"/>
              <a:pPr>
                <a:defRPr/>
              </a:pPr>
              <a:t>30</a:t>
            </a:fld>
            <a:endParaRPr lang="ru-RU"/>
          </a:p>
        </p:txBody>
      </p:sp>
      <p:grpSp>
        <p:nvGrpSpPr>
          <p:cNvPr id="502792" name="Group 8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0279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279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2787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838200"/>
            <a:ext cx="8915400" cy="8382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Программа «Начинающий фермер»</a:t>
            </a:r>
          </a:p>
        </p:txBody>
      </p:sp>
      <p:graphicFrame>
        <p:nvGraphicFramePr>
          <p:cNvPr id="502791" name="Object 7"/>
          <p:cNvGraphicFramePr>
            <a:graphicFrameLocks noChangeAspect="1"/>
          </p:cNvGraphicFramePr>
          <p:nvPr/>
        </p:nvGraphicFramePr>
        <p:xfrm>
          <a:off x="577850" y="2057401"/>
          <a:ext cx="8502650" cy="4449763"/>
        </p:xfrm>
        <a:graphic>
          <a:graphicData uri="http://schemas.openxmlformats.org/presentationml/2006/ole">
            <p:oleObj spid="_x0000_s502791" name="Диаграмма" r:id="rId7" imgW="9014527" imgH="47852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3AB10-B5F0-43A9-BE92-E37D58C12068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4853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5379" name="Rectangle 3"/>
          <p:cNvSpPr>
            <a:spLocks noGrp="1"/>
          </p:cNvSpPr>
          <p:nvPr>
            <p:ph type="body" idx="4294967295"/>
          </p:nvPr>
        </p:nvSpPr>
        <p:spPr>
          <a:xfrm>
            <a:off x="247650" y="1371601"/>
            <a:ext cx="9410700" cy="47545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  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 течение 2016 года в рамках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федеральной целевой программы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«Устойчивое развитие сельских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территорий на 2014 – 2017 годы и на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период до 2020 года»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выдано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19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сертификатов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 строительство и приобретение жилья,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 т.ч.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9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молодым семьям (специалистам)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D7280-6966-47F0-9D89-EF47D493EB49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3512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371601"/>
            <a:ext cx="8915400" cy="47545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16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 2016 году в рамках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муниципальной программы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«Доступное жилье в МО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«Нукутский район» на 2015-2019 годы»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1 молодая семья получила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социальную выплату на приобретение жилья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 сумме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504,0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50366-C625-4308-AE6B-1FCC4AFB6844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2938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891" name="Rectangle 3"/>
          <p:cNvSpPr>
            <a:spLocks noGrp="1"/>
          </p:cNvSpPr>
          <p:nvPr>
            <p:ph type="body" idx="4294967295"/>
          </p:nvPr>
        </p:nvSpPr>
        <p:spPr>
          <a:xfrm>
            <a:off x="412750" y="1219200"/>
            <a:ext cx="899795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дорожного фонда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2016 году выделены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средства сельским поселениям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ремонт улично-дорожной сети и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13,1 млн. рублей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(отремонтировано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10,3 км. дорог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28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29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A017C-1346-43B2-9456-A9C0568371A6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10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112838"/>
            <a:ext cx="8997950" cy="5059362"/>
          </a:xfrm>
        </p:spPr>
        <p:txBody>
          <a:bodyPr/>
          <a:lstStyle/>
          <a:p>
            <a:pPr indent="-16033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</a:rPr>
              <a:t>         </a:t>
            </a:r>
          </a:p>
          <a:p>
            <a:pPr indent="-16033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За счет средств бюджета МО «Нукутский район» </a:t>
            </a:r>
          </a:p>
          <a:p>
            <a:pPr indent="-16033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в течение 2016 года проведены мероприятия: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indent="-160338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монтаж системы водяного отопления в МБОУ Нукутская СОШ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1 471,5 тыс. рублей;</a:t>
            </a:r>
          </a:p>
          <a:p>
            <a:pPr indent="-160338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монтаж системы водяного отопления в МБОУ Новоленинская СОШ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1 339,8 тыс. рублей;</a:t>
            </a: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монтаж системы водяного отопления в Шалотской начальной школе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272,6 тыс. рублей;</a:t>
            </a: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замена окон в МБОУ Харетская СОШ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460,0 тыс. рублей;</a:t>
            </a: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замена окон в МБОУ Верхне-Куйтинская ООШ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50,0 тыс. рублей;</a:t>
            </a: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 замена стекол в МБОУ Целинная СОШ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40,1 тыс. рублей.</a:t>
            </a:r>
          </a:p>
          <a:p>
            <a:pPr indent="-160338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6CBA-B942-41D7-A072-E3B6E669D70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grpSp>
        <p:nvGrpSpPr>
          <p:cNvPr id="302086" name="Group 6"/>
          <p:cNvGrpSpPr>
            <a:grpSpLocks/>
          </p:cNvGrpSpPr>
          <p:nvPr/>
        </p:nvGrpSpPr>
        <p:grpSpPr bwMode="auto">
          <a:xfrm>
            <a:off x="271727" y="913763"/>
            <a:ext cx="9439936" cy="5791693"/>
            <a:chOff x="158" y="657"/>
            <a:chExt cx="5489" cy="3569"/>
          </a:xfrm>
        </p:grpSpPr>
        <p:pic>
          <p:nvPicPr>
            <p:cNvPr id="30208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54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208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657"/>
              <a:ext cx="548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2082" name="Rectangle 2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762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рамках реализации 3 муниципальных программ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2016 году проведена работа по:</a:t>
            </a:r>
          </a:p>
        </p:txBody>
      </p:sp>
      <p:sp>
        <p:nvSpPr>
          <p:cNvPr id="302083" name="Rectangle 3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572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оснащению оборудованием и мягким инвентарем;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зданий и сооружений образовательных учреждений; 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подвоз детей к местам обучения;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приобретению спортивной формы и спортивного инвентаря;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установке окон и дверей, утеплению фасадов, ремонту системы отопления;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оплате труда несовершеннолетних граждан в период летних каникул;</a:t>
            </a: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участию в региональных и международных конкурсах.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1951B-5678-4E4C-8F5F-3A0289414827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3051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154" name="Rectangle 3"/>
          <p:cNvSpPr>
            <a:spLocks noGrp="1"/>
          </p:cNvSpPr>
          <p:nvPr>
            <p:ph type="body" idx="4294967295"/>
          </p:nvPr>
        </p:nvSpPr>
        <p:spPr>
          <a:xfrm>
            <a:off x="412750" y="1143000"/>
            <a:ext cx="9163050" cy="5029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рамках реализации муниципальной программы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«Развитие коммунальной инфраструктуры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объектов социальной сферы на 2015 – 2019 годы»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построена блочно-модульная котельная и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инженерные сети в МБОУ Новоленинская СОШ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(объем финансирования составил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7,5 млн. рублей,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 в т.ч. из бюджета МО «Нукутский район»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150,0 тыс. рублей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79EA-A98B-40AE-AF35-D219912F9A19}" type="slidenum">
              <a:rPr lang="ru-RU"/>
              <a:pPr>
                <a:defRPr/>
              </a:pPr>
              <a:t>37</a:t>
            </a:fld>
            <a:endParaRPr lang="ru-RU"/>
          </a:p>
        </p:txBody>
      </p:sp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8391" name="Rectangle 3"/>
          <p:cNvSpPr>
            <a:spLocks noGrp="1"/>
          </p:cNvSpPr>
          <p:nvPr>
            <p:ph type="body" idx="4294967295"/>
          </p:nvPr>
        </p:nvSpPr>
        <p:spPr>
          <a:xfrm>
            <a:off x="412750" y="1143000"/>
            <a:ext cx="9163050" cy="502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рамках реализации муниципальной программы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«Развитие физической культуры и спорта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на 2015 – 2019 годы»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 д. Татхал-Онгой начато строительство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физкультурно-оздоровительного комплекса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пропускной способностью 200 человек в смену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(объем финансирования составил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29,3 млн. рублей,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 в т.ч. из бюджета МО «Нукутский район»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1,5 млн. рублей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F02F6-9FC0-41F6-BC49-BF98112A69DD}" type="slidenum">
              <a:rPr lang="ru-RU"/>
              <a:pPr>
                <a:defRPr/>
              </a:pPr>
              <a:t>38</a:t>
            </a:fld>
            <a:endParaRPr lang="ru-RU"/>
          </a:p>
        </p:txBody>
      </p:sp>
      <p:pic>
        <p:nvPicPr>
          <p:cNvPr id="4905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0499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295400"/>
            <a:ext cx="8915400" cy="480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 2016 году проведена работа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по проектированию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3-х многофункциональных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спортивных площадок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 с. Тангуты, с. Новоленино и с. Хадахан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(стоимость проектирования составила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750,0 тыс. рублей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34798-E42A-4B32-BCAF-E0DEB5E53BC1}" type="slidenum">
              <a:rPr lang="ru-RU"/>
              <a:pPr>
                <a:defRPr/>
              </a:pPr>
              <a:t>39</a:t>
            </a:fld>
            <a:endParaRPr lang="ru-RU"/>
          </a:p>
        </p:txBody>
      </p:sp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0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447800"/>
            <a:ext cx="8915400" cy="45418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   В 2016 году 2 учреждения культуры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завершили участие в областной программе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 на 2014 – 2018 годы»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(основное мероприятие –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«Субсидии на развитие домов культуры»)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(общий объем финансирования составил </a:t>
            </a:r>
            <a:r>
              <a:rPr lang="ru-RU" sz="2300" b="1" smtClean="0">
                <a:solidFill>
                  <a:schemeClr val="tx1"/>
                </a:solidFill>
                <a:latin typeface="Times New Roman" pitchFamily="18" charset="0"/>
              </a:rPr>
              <a:t>2,4 млн. рублей,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  в т.ч. из бюджета МО «Нукутский район» </a:t>
            </a:r>
            <a:r>
              <a:rPr lang="ru-RU" sz="2300" b="1" smtClean="0">
                <a:solidFill>
                  <a:schemeClr val="tx1"/>
                </a:solidFill>
                <a:latin typeface="Times New Roman" pitchFamily="18" charset="0"/>
              </a:rPr>
              <a:t>480,0 тыс. рублей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24EB2-ACBD-45E1-870A-FB27D349086F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pSp>
        <p:nvGrpSpPr>
          <p:cNvPr id="529410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2941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941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9417" name="Rectangle 2"/>
          <p:cNvSpPr>
            <a:spLocks noGrp="1"/>
          </p:cNvSpPr>
          <p:nvPr>
            <p:ph type="title" idx="4294967295"/>
          </p:nvPr>
        </p:nvSpPr>
        <p:spPr>
          <a:xfrm>
            <a:off x="330200" y="838200"/>
            <a:ext cx="9245600" cy="7620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Доля детей в возрасте  1 - 6  лет, посещающих дошкольные учреждения в общей численности детей от 1 до 6 лет, %</a:t>
            </a:r>
          </a:p>
        </p:txBody>
      </p:sp>
      <p:graphicFrame>
        <p:nvGraphicFramePr>
          <p:cNvPr id="529419" name="Object 4"/>
          <p:cNvGraphicFramePr>
            <a:graphicFrameLocks noChangeAspect="1"/>
          </p:cNvGraphicFramePr>
          <p:nvPr/>
        </p:nvGraphicFramePr>
        <p:xfrm>
          <a:off x="495300" y="1905001"/>
          <a:ext cx="8874125" cy="4600575"/>
        </p:xfrm>
        <a:graphic>
          <a:graphicData uri="http://schemas.openxmlformats.org/presentationml/2006/ole">
            <p:oleObj spid="_x0000_s529419" name="Диаграмма" r:id="rId7" imgW="5532147" imgH="31012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1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2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2C2C-766F-41C7-94B1-F1B1DCCB3132}" type="slidenum">
              <a:rPr lang="ru-RU"/>
              <a:pPr>
                <a:defRPr/>
              </a:pPr>
              <a:t>40</a:t>
            </a:fld>
            <a:endParaRPr lang="ru-RU"/>
          </a:p>
        </p:txBody>
      </p:sp>
      <p:pic>
        <p:nvPicPr>
          <p:cNvPr id="4894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066800"/>
            <a:ext cx="9439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475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371600"/>
            <a:ext cx="8915400" cy="4724400"/>
          </a:xfrm>
        </p:spPr>
        <p:txBody>
          <a:bodyPr/>
          <a:lstStyle/>
          <a:p>
            <a:pPr marL="0" indent="269875" algn="just">
              <a:lnSpc>
                <a:spcPct val="90000"/>
              </a:lnSpc>
              <a:buFont typeface="Wingdings 2" pitchFamily="18" charset="2"/>
              <a:buNone/>
              <a:tabLst>
                <a:tab pos="873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В рамках проекта «Народные инициативы» в 2016 году профинансировано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 548,9 тыс. руб.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на:</a:t>
            </a:r>
          </a:p>
          <a:p>
            <a:pPr marL="0" indent="269875" algn="just">
              <a:lnSpc>
                <a:spcPct val="90000"/>
              </a:lnSpc>
              <a:buFont typeface="Wingdings 2" pitchFamily="18" charset="2"/>
              <a:buNone/>
              <a:tabLst>
                <a:tab pos="87313" algn="l"/>
              </a:tabLst>
            </a:pP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269875" algn="just">
              <a:buClr>
                <a:schemeClr val="tx1"/>
              </a:buClr>
              <a:buSzTx/>
              <a:buFont typeface="Wingdings 2" pitchFamily="18" charset="2"/>
              <a:buAutoNum type="arabicParenR"/>
              <a:tabLst>
                <a:tab pos="873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приобретение и установку систем видеонаблюдения в учреждения культуры;</a:t>
            </a:r>
          </a:p>
          <a:p>
            <a:pPr marL="0" indent="269875" algn="just">
              <a:buClr>
                <a:schemeClr val="tx1"/>
              </a:buClr>
              <a:buSzTx/>
              <a:buFont typeface="Wingdings 2" pitchFamily="18" charset="2"/>
              <a:buAutoNum type="arabicParenR"/>
              <a:tabLst>
                <a:tab pos="873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оснащение клуба (отопительный котел, линолеум, стульев) в д. Ворот-Онгой;</a:t>
            </a:r>
          </a:p>
          <a:p>
            <a:pPr marL="0" indent="269875" algn="just">
              <a:buClr>
                <a:schemeClr val="tx1"/>
              </a:buClr>
              <a:buSzTx/>
              <a:buFont typeface="Wingdings 2" pitchFamily="18" charset="2"/>
              <a:buAutoNum type="arabicParenR"/>
              <a:tabLst>
                <a:tab pos="873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приобретение спортивного инвентаря для спортзалов, обустроенных в клубах;</a:t>
            </a:r>
          </a:p>
          <a:p>
            <a:pPr marL="0" indent="269875" algn="just">
              <a:buClr>
                <a:schemeClr val="tx1"/>
              </a:buClr>
              <a:buSzTx/>
              <a:buFont typeface="Wingdings 2" pitchFamily="18" charset="2"/>
              <a:buAutoNum type="arabicParenR"/>
              <a:tabLst>
                <a:tab pos="873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приобретение оборудования для учреждений культуры.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22148-1FAB-46A6-9760-BD05BB7ACC1A}" type="slidenum">
              <a:rPr lang="ru-RU"/>
              <a:pPr>
                <a:defRPr/>
              </a:pPr>
              <a:t>41</a:t>
            </a:fld>
            <a:endParaRPr lang="ru-RU"/>
          </a:p>
        </p:txBody>
      </p:sp>
      <p:pic>
        <p:nvPicPr>
          <p:cNvPr id="515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3150" y="1295401"/>
            <a:ext cx="80073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238250" y="1447800"/>
            <a:ext cx="7677150" cy="40386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</a:rPr>
              <a:t>Основные задачи и мероприятия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</a:rPr>
              <a:t>МО «Нукутский район»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</a:rPr>
              <a:t> на 2017 год</a:t>
            </a:r>
            <a:endParaRPr lang="ru-RU" sz="3600" b="1" i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9E4-1672-455F-A2F1-C50DA950CAA8}" type="slidenum">
              <a:rPr lang="ru-RU"/>
              <a:pPr>
                <a:defRPr/>
              </a:pPr>
              <a:t>42</a:t>
            </a:fld>
            <a:endParaRPr lang="ru-RU"/>
          </a:p>
        </p:txBody>
      </p:sp>
      <p:grpSp>
        <p:nvGrpSpPr>
          <p:cNvPr id="517122" name="Group 2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51712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71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7129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3375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условий для эффективной работы предприятий и организаций</a:t>
            </a:r>
          </a:p>
        </p:txBody>
      </p:sp>
      <p:sp>
        <p:nvSpPr>
          <p:cNvPr id="517130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832850" cy="4572000"/>
          </a:xfrm>
        </p:spPr>
        <p:txBody>
          <a:bodyPr/>
          <a:lstStyle/>
          <a:p>
            <a:pPr marL="0" indent="355600">
              <a:lnSpc>
                <a:spcPct val="90000"/>
              </a:lnSpc>
              <a:buFont typeface="Wingdings 2" pitchFamily="18" charset="2"/>
              <a:buNone/>
              <a:tabLst>
                <a:tab pos="8075613" algn="l"/>
              </a:tabLst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Мероприятия:</a:t>
            </a:r>
          </a:p>
          <a:p>
            <a:pPr marL="0" indent="355600">
              <a:lnSpc>
                <a:spcPct val="90000"/>
              </a:lnSpc>
              <a:buFont typeface="Wingdings 2" pitchFamily="18" charset="2"/>
              <a:buNone/>
              <a:tabLst>
                <a:tab pos="8075613" algn="l"/>
              </a:tabLst>
            </a:pPr>
            <a:endParaRPr lang="ru-RU" sz="1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80756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реализация подпрограммы «Поддержка и развитие малого и среднего предпринимательства в муниципальном образовании «Нукутский район» на 2015 – 2019 годы»;</a:t>
            </a:r>
          </a:p>
          <a:p>
            <a:pPr marL="0" indent="355600" algn="just">
              <a:lnSpc>
                <a:spcPct val="90000"/>
              </a:lnSpc>
              <a:buFontTx/>
              <a:buNone/>
              <a:tabLst>
                <a:tab pos="8075613" algn="l"/>
              </a:tabLst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80756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совершенствование работы Микрофинансовой организации «Фонд поддержки малого и среднего предпринимательства» и Центра поддержки малого и среднего предпринимательства;</a:t>
            </a:r>
          </a:p>
          <a:p>
            <a:pPr marL="0" indent="355600" algn="just">
              <a:lnSpc>
                <a:spcPct val="90000"/>
              </a:lnSpc>
              <a:buFontTx/>
              <a:buNone/>
              <a:tabLst>
                <a:tab pos="8075613" algn="l"/>
              </a:tabLst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8075613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содействие в привлечении государственных и частных инвестиций.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4965A-4F94-4518-8600-3B0DF51363D5}" type="slidenum">
              <a:rPr lang="ru-RU"/>
              <a:pPr>
                <a:defRPr/>
              </a:pPr>
              <a:t>43</a:t>
            </a:fld>
            <a:endParaRPr lang="ru-RU"/>
          </a:p>
        </p:txBody>
      </p:sp>
      <p:grpSp>
        <p:nvGrpSpPr>
          <p:cNvPr id="518146" name="Group 2"/>
          <p:cNvGrpSpPr>
            <a:grpSpLocks/>
          </p:cNvGrpSpPr>
          <p:nvPr/>
        </p:nvGrpSpPr>
        <p:grpSpPr bwMode="auto">
          <a:xfrm>
            <a:off x="271727" y="908050"/>
            <a:ext cx="9439936" cy="5797550"/>
            <a:chOff x="158" y="572"/>
            <a:chExt cx="5489" cy="3652"/>
          </a:xfrm>
        </p:grpSpPr>
        <p:pic>
          <p:nvPicPr>
            <p:cNvPr id="51814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52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814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72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8153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Увеличение доходной части консолидированного бюджета МО «Нукутский район»</a:t>
            </a:r>
          </a:p>
        </p:txBody>
      </p:sp>
      <p:sp>
        <p:nvSpPr>
          <p:cNvPr id="518154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0" indent="355600" defTabSz="179388">
              <a:buFont typeface="Wingdings 2" pitchFamily="18" charset="2"/>
              <a:buNone/>
              <a:tabLst>
                <a:tab pos="269875" algn="l"/>
              </a:tabLst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Мероприятия:</a:t>
            </a:r>
          </a:p>
          <a:p>
            <a:pPr marL="0" indent="355600" defTabSz="179388">
              <a:buFont typeface="Wingdings 2" pitchFamily="18" charset="2"/>
              <a:buNone/>
              <a:tabLst>
                <a:tab pos="269875" algn="l"/>
              </a:tabLst>
            </a:pPr>
            <a:endParaRPr lang="ru-RU" sz="1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 defTabSz="179388">
              <a:buClr>
                <a:schemeClr val="tx1"/>
              </a:buClr>
              <a:buFont typeface="Wingdings" pitchFamily="2" charset="2"/>
              <a:buChar char="Ø"/>
              <a:tabLst>
                <a:tab pos="269875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повышение качества управления муниципальной собственностью;</a:t>
            </a:r>
          </a:p>
          <a:p>
            <a:pPr marL="0" indent="355600" algn="just" defTabSz="179388">
              <a:buFont typeface="Wingdings 2" pitchFamily="18" charset="2"/>
              <a:buNone/>
              <a:tabLst>
                <a:tab pos="269875" algn="l"/>
              </a:tabLst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 defTabSz="179388">
              <a:buClr>
                <a:schemeClr val="tx1"/>
              </a:buClr>
              <a:buFont typeface="Wingdings" pitchFamily="2" charset="2"/>
              <a:buChar char="Ø"/>
              <a:tabLst>
                <a:tab pos="269875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дальнейшая работа по повышению доходной части местного бюджета, в т.ч. за счет улучшения администрирования и максимального вовлечения в налогообложение имущественных объектов;</a:t>
            </a:r>
          </a:p>
          <a:p>
            <a:pPr marL="0" indent="355600" algn="just" defTabSz="179388">
              <a:buFontTx/>
              <a:buNone/>
              <a:tabLst>
                <a:tab pos="269875" algn="l"/>
              </a:tabLst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 defTabSz="179388">
              <a:buClr>
                <a:schemeClr val="tx1"/>
              </a:buClr>
              <a:buFont typeface="Wingdings" pitchFamily="2" charset="2"/>
              <a:buChar char="Ø"/>
              <a:tabLst>
                <a:tab pos="269875" algn="l"/>
              </a:tabLst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своевременное и качественное формирование бюджета Нукутского района на 2018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EC01-060F-461A-9252-51C3CC0991A5}" type="slidenum">
              <a:rPr lang="ru-RU"/>
              <a:pPr>
                <a:defRPr/>
              </a:pPr>
              <a:t>44</a:t>
            </a:fld>
            <a:endParaRPr lang="ru-RU"/>
          </a:p>
        </p:txBody>
      </p:sp>
      <p:grpSp>
        <p:nvGrpSpPr>
          <p:cNvPr id="519170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1917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9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9177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Развитие сельского хозяйства</a:t>
            </a:r>
          </a:p>
        </p:txBody>
      </p:sp>
      <p:sp>
        <p:nvSpPr>
          <p:cNvPr id="519178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Мероприятия:</a:t>
            </a:r>
          </a:p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обеспечение ускоренного развития приоритетных подотраслей сельского хозяйства (поддержка племенного животноводства, развитие овцеводства, развитие мясного табунного коневодства);</a:t>
            </a:r>
          </a:p>
          <a:p>
            <a:pPr marL="0" indent="355600" algn="just">
              <a:lnSpc>
                <a:spcPct val="80000"/>
              </a:lnSpc>
              <a:buFontTx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совершенствование механизмов регулирования рынков сельскохозяйственной продукции, сырья и продовольствия (развитие сети сельскохозяйственных рынков);</a:t>
            </a:r>
          </a:p>
          <a:p>
            <a:pPr marL="0" indent="355600" algn="just">
              <a:lnSpc>
                <a:spcPct val="80000"/>
              </a:lnSpc>
              <a:buFontTx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повышение финансовой устойчивости сельского хозяйства (повышение финансовой устойчивости малых форм хозяйствования на селе; техническая и технологическая модернизация сельского хозяйства);</a:t>
            </a:r>
          </a:p>
          <a:p>
            <a:pPr marL="0" indent="355600">
              <a:lnSpc>
                <a:spcPct val="80000"/>
              </a:lnSpc>
              <a:buFontTx/>
              <a:buChar char="-"/>
            </a:pP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EBB-AF56-4972-BE11-3663BF1E7A69}" type="slidenum">
              <a:rPr lang="ru-RU"/>
              <a:pPr>
                <a:defRPr/>
              </a:pPr>
              <a:t>45</a:t>
            </a:fld>
            <a:endParaRPr lang="ru-RU"/>
          </a:p>
        </p:txBody>
      </p:sp>
      <p:grpSp>
        <p:nvGrpSpPr>
          <p:cNvPr id="525314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2531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53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5321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Развитие сельского хозяйства</a:t>
            </a:r>
          </a:p>
        </p:txBody>
      </p:sp>
      <p:sp>
        <p:nvSpPr>
          <p:cNvPr id="525322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648200"/>
          </a:xfrm>
        </p:spPr>
        <p:txBody>
          <a:bodyPr/>
          <a:lstStyle/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Мероприятия:</a:t>
            </a:r>
          </a:p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endParaRPr lang="ru-RU" sz="12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оказание помощи вновь зарегистрированным главам КФХ  в подготовке документов для участия по программе «Начинающий фермер», а также по программе «Семейные животноводческие фермы»;</a:t>
            </a: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2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проведение конкурсов профессионального мастерства среди работников АПК;</a:t>
            </a:r>
          </a:p>
          <a:p>
            <a:pPr marL="0" indent="355600" algn="just">
              <a:lnSpc>
                <a:spcPct val="80000"/>
              </a:lnSpc>
              <a:buFont typeface="Symbol" pitchFamily="18" charset="2"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продолжение работы по вводу жилья по Программе «Устойчивое развитие сельских территорий на 2014 – 2017 годы и на период до 2020 года»;</a:t>
            </a:r>
          </a:p>
          <a:p>
            <a:pPr marL="0" indent="355600" algn="just">
              <a:lnSpc>
                <a:spcPct val="80000"/>
              </a:lnSpc>
              <a:buFont typeface="Symbol" pitchFamily="18" charset="2"/>
              <a:buNone/>
            </a:pPr>
            <a:endParaRPr lang="ru-RU" sz="10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привлечение молодых специалистов для кадрового обеспечения агропромышленного комплекса.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C9B5-FE0B-4DBA-9E6E-35ABB3377F35}" type="slidenum">
              <a:rPr lang="ru-RU"/>
              <a:pPr>
                <a:defRPr/>
              </a:pPr>
              <a:t>46</a:t>
            </a:fld>
            <a:endParaRPr lang="ru-RU"/>
          </a:p>
        </p:txBody>
      </p:sp>
      <p:grpSp>
        <p:nvGrpSpPr>
          <p:cNvPr id="520194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2019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019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0201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благоприятных условий для проживания населения</a:t>
            </a:r>
          </a:p>
        </p:txBody>
      </p:sp>
      <p:sp>
        <p:nvSpPr>
          <p:cNvPr id="520202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tabLst>
                <a:tab pos="269875" algn="l"/>
              </a:tabLst>
            </a:pPr>
            <a:endParaRPr lang="ru-RU" sz="5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tabLst>
                <a:tab pos="269875" algn="l"/>
              </a:tabLst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Мероприятия, планируемые к реализации в 2017 году: </a:t>
            </a:r>
          </a:p>
          <a:p>
            <a:pPr marL="0" indent="0">
              <a:buFont typeface="Wingdings 2" pitchFamily="18" charset="2"/>
              <a:buNone/>
              <a:tabLst>
                <a:tab pos="269875" algn="l"/>
              </a:tabLst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</a:rPr>
              <a:t>строительство:</a:t>
            </a:r>
          </a:p>
          <a:p>
            <a:pPr marL="0" indent="0" algn="just">
              <a:buFontTx/>
              <a:buNone/>
              <a:tabLst>
                <a:tab pos="269875" algn="l"/>
              </a:tabLst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средней общеобразовательной школы на 154 места в п. Целинный;</a:t>
            </a:r>
          </a:p>
          <a:p>
            <a:pPr marL="0" indent="0" algn="just">
              <a:buFontTx/>
              <a:buNone/>
              <a:tabLst>
                <a:tab pos="269875" algn="l"/>
              </a:tabLst>
            </a:pP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- второй средней общеобразовательной школы в п. Новонукутский;</a:t>
            </a:r>
          </a:p>
          <a:p>
            <a:pPr marL="0" indent="0" algn="just">
              <a:buFontTx/>
              <a:buNone/>
              <a:tabLst>
                <a:tab pos="269875" algn="l"/>
              </a:tabLst>
            </a:pP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- блочно-модульной котельной и инженерных сетей МБОУ Хадаханская СОШ;</a:t>
            </a:r>
          </a:p>
          <a:p>
            <a:pPr marL="0" indent="0" algn="just">
              <a:buFontTx/>
              <a:buNone/>
              <a:tabLst>
                <a:tab pos="269875" algn="l"/>
              </a:tabLst>
            </a:pP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</a:rPr>
              <a:t>- физкультурно-оздоровительный комплекс в д. Татхал-Онгой (окончание работ).</a:t>
            </a:r>
          </a:p>
          <a:p>
            <a:pPr marL="0" indent="0" algn="just">
              <a:buFontTx/>
              <a:buNone/>
              <a:tabLst>
                <a:tab pos="269875" algn="l"/>
              </a:tabLst>
            </a:pPr>
            <a:endParaRPr lang="ru-RU" sz="23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buFontTx/>
              <a:buNone/>
              <a:tabLst>
                <a:tab pos="269875" algn="l"/>
              </a:tabLst>
            </a:pP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CD44-CA98-48B6-BCE7-3226F0EE239B}" type="slidenum">
              <a:rPr lang="ru-RU"/>
              <a:pPr>
                <a:defRPr/>
              </a:pPr>
              <a:t>47</a:t>
            </a:fld>
            <a:endParaRPr lang="ru-RU"/>
          </a:p>
        </p:txBody>
      </p:sp>
      <p:grpSp>
        <p:nvGrpSpPr>
          <p:cNvPr id="521218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2122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122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1225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благоприятных условий для проживания населения</a:t>
            </a:r>
          </a:p>
        </p:txBody>
      </p:sp>
      <p:sp>
        <p:nvSpPr>
          <p:cNvPr id="521226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182563" indent="-95250">
              <a:lnSpc>
                <a:spcPct val="80000"/>
              </a:lnSpc>
              <a:buFont typeface="Wingdings 2" pitchFamily="18" charset="2"/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82563" indent="-952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Мероприятия, планируемые к реализации в 2017 году : </a:t>
            </a:r>
          </a:p>
          <a:p>
            <a:pPr marL="182563" indent="-952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ремонты:</a:t>
            </a:r>
          </a:p>
          <a:p>
            <a:pPr marL="182563" indent="-952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капитальный ремонт МБОУ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Новонукутская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СОШ на сумму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144  517,3 тыс. рублей;</a:t>
            </a:r>
          </a:p>
          <a:p>
            <a:pPr marL="182563" indent="-952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выборочный ремонт спортивных сооружений стадиона в п.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Новонукутский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на сумму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10 526,3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рублей;</a:t>
            </a:r>
          </a:p>
          <a:p>
            <a:pPr marL="182563" indent="-952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ремонт системы отопления МБОУ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Хадаханская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СОШ на сумму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1 300,0 тыс. рублей;</a:t>
            </a:r>
          </a:p>
          <a:p>
            <a:pPr marL="182563" indent="-952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ремонт системы отопления МКДОУ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Новоленинский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детский сад (2 корпуса) на сумму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800,0 тыс. рублей;</a:t>
            </a:r>
          </a:p>
          <a:p>
            <a:pPr marL="182563" indent="-952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пищеблок для оздоровительного лагеря «Березка» на сумму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1 416,2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9C54-BFF5-44C1-9C72-A56662BE3245}" type="slidenum">
              <a:rPr lang="ru-RU"/>
              <a:pPr>
                <a:defRPr/>
              </a:pPr>
              <a:t>48</a:t>
            </a:fld>
            <a:endParaRPr lang="ru-RU"/>
          </a:p>
        </p:txBody>
      </p:sp>
      <p:grpSp>
        <p:nvGrpSpPr>
          <p:cNvPr id="522242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2224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24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2249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благоприятных условий для проживания населения</a:t>
            </a:r>
          </a:p>
        </p:txBody>
      </p:sp>
      <p:sp>
        <p:nvSpPr>
          <p:cNvPr id="522250" name="Rectangle 10"/>
          <p:cNvSpPr>
            <a:spLocks noGrp="1"/>
          </p:cNvSpPr>
          <p:nvPr>
            <p:ph type="body" idx="1"/>
          </p:nvPr>
        </p:nvSpPr>
        <p:spPr>
          <a:xfrm>
            <a:off x="577850" y="2057400"/>
            <a:ext cx="8915400" cy="4419600"/>
          </a:xfrm>
        </p:spPr>
        <p:txBody>
          <a:bodyPr/>
          <a:lstStyle/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 в сфере культуры: </a:t>
            </a:r>
          </a:p>
          <a:p>
            <a:pPr marL="0" indent="355600">
              <a:lnSpc>
                <a:spcPct val="80000"/>
              </a:lnSpc>
              <a:buFont typeface="Wingdings 2" pitchFamily="18" charset="2"/>
              <a:buNone/>
            </a:pPr>
            <a:endParaRPr lang="ru-RU" sz="1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завершение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работ по прохождению экспертизы проектно-сметной документации на строительство Многофункционального учреждения культуры в п. Новонукутский;</a:t>
            </a: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продолжение реализации Плана мероприятий, направленных на повышение эффективности в сфере культуры;</a:t>
            </a: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проведение комплекса мероприятий, посвященных Году кино в России; </a:t>
            </a: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6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укрепление материально-технической базы муниципальных учреждений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8191C-9076-4517-980D-8A0F4B878BC8}" type="slidenum">
              <a:rPr lang="ru-RU"/>
              <a:pPr>
                <a:defRPr/>
              </a:pPr>
              <a:t>49</a:t>
            </a:fld>
            <a:endParaRPr lang="ru-RU"/>
          </a:p>
        </p:txBody>
      </p:sp>
      <p:grpSp>
        <p:nvGrpSpPr>
          <p:cNvPr id="523266" name="Group 2"/>
          <p:cNvGrpSpPr>
            <a:grpSpLocks/>
          </p:cNvGrpSpPr>
          <p:nvPr/>
        </p:nvGrpSpPr>
        <p:grpSpPr bwMode="auto">
          <a:xfrm>
            <a:off x="271727" y="892175"/>
            <a:ext cx="9439936" cy="5813425"/>
            <a:chOff x="158" y="527"/>
            <a:chExt cx="5489" cy="3662"/>
          </a:xfrm>
        </p:grpSpPr>
        <p:pic>
          <p:nvPicPr>
            <p:cNvPr id="52326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32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3273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благоприятных условий для проживания населения</a:t>
            </a:r>
          </a:p>
        </p:txBody>
      </p:sp>
      <p:sp>
        <p:nvSpPr>
          <p:cNvPr id="523274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0" indent="355600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Мероприятия в сфере ФК и спорта: </a:t>
            </a:r>
          </a:p>
          <a:p>
            <a:pPr marL="0" indent="355600">
              <a:buFont typeface="Wingdings 2" pitchFamily="18" charset="2"/>
              <a:buNone/>
            </a:pPr>
            <a:endParaRPr lang="ru-RU" sz="1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привлечение жителей района к регулярным занятиям физической культуры и массовым спортом;</a:t>
            </a:r>
          </a:p>
          <a:p>
            <a:pPr marL="0" indent="355600" algn="just">
              <a:buClr>
                <a:schemeClr val="tx1"/>
              </a:buClr>
              <a:buFont typeface="Wingdings" pitchFamily="2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строительство 3-х многофункциональных спортивных площадок в МО «Шаратское», МО «Новоленино» и МО «Хадахан»;</a:t>
            </a:r>
          </a:p>
          <a:p>
            <a:pPr marL="0" indent="355600" algn="just">
              <a:buClr>
                <a:schemeClr val="tx1"/>
              </a:buClr>
              <a:buFont typeface="Wingdings" pitchFamily="2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формирование здорового образа жизни среди детей и молодежи;</a:t>
            </a:r>
          </a:p>
          <a:p>
            <a:pPr marL="0" indent="355600" algn="just">
              <a:buClr>
                <a:schemeClr val="tx1"/>
              </a:buClr>
              <a:buFont typeface="Wingdings" pitchFamily="2" charset="2"/>
              <a:buNone/>
            </a:pPr>
            <a:endParaRPr lang="ru-RU" sz="5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формирование у молодежи гражданской ответственности, патриотизма и активной жизненной позиции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DB69-FECE-4F95-9493-63564266F2FC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531458" name="Group 2"/>
          <p:cNvGrpSpPr>
            <a:grpSpLocks/>
          </p:cNvGrpSpPr>
          <p:nvPr/>
        </p:nvGrpSpPr>
        <p:grpSpPr bwMode="auto">
          <a:xfrm>
            <a:off x="271727" y="836613"/>
            <a:ext cx="9439937" cy="5813425"/>
            <a:chOff x="158" y="527"/>
            <a:chExt cx="5489" cy="3662"/>
          </a:xfrm>
        </p:grpSpPr>
        <p:pic>
          <p:nvPicPr>
            <p:cNvPr id="53146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146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31465" name="Rectangle 9"/>
          <p:cNvSpPr>
            <a:spLocks noGrp="1"/>
          </p:cNvSpPr>
          <p:nvPr>
            <p:ph type="title"/>
          </p:nvPr>
        </p:nvSpPr>
        <p:spPr>
          <a:xfrm>
            <a:off x="495300" y="914400"/>
            <a:ext cx="8997950" cy="685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Доля детей в возрасте 1 - 6 лет, стоящих в очереди на зачисление в дошкольные учреждения, %</a:t>
            </a:r>
          </a:p>
        </p:txBody>
      </p:sp>
      <p:graphicFrame>
        <p:nvGraphicFramePr>
          <p:cNvPr id="531466" name="Object 10"/>
          <p:cNvGraphicFramePr>
            <a:graphicFrameLocks noChangeAspect="1"/>
          </p:cNvGraphicFramePr>
          <p:nvPr>
            <p:ph idx="1"/>
          </p:nvPr>
        </p:nvGraphicFramePr>
        <p:xfrm>
          <a:off x="660400" y="1905000"/>
          <a:ext cx="8683229" cy="4497388"/>
        </p:xfrm>
        <a:graphic>
          <a:graphicData uri="http://schemas.openxmlformats.org/presentationml/2006/ole">
            <p:oleObj spid="_x0000_s531466" name="Диаграмма" r:id="rId7" imgW="5364480" imgH="300983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3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4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1287-4CEF-4669-A479-A9B0EF609F7C}" type="slidenum">
              <a:rPr lang="ru-RU"/>
              <a:pPr>
                <a:defRPr/>
              </a:pPr>
              <a:t>50</a:t>
            </a:fld>
            <a:endParaRPr lang="ru-RU"/>
          </a:p>
        </p:txBody>
      </p:sp>
      <p:grpSp>
        <p:nvGrpSpPr>
          <p:cNvPr id="524290" name="Group 2"/>
          <p:cNvGrpSpPr>
            <a:grpSpLocks/>
          </p:cNvGrpSpPr>
          <p:nvPr/>
        </p:nvGrpSpPr>
        <p:grpSpPr bwMode="auto">
          <a:xfrm>
            <a:off x="271727" y="914400"/>
            <a:ext cx="9439936" cy="5813425"/>
            <a:chOff x="158" y="527"/>
            <a:chExt cx="5489" cy="3662"/>
          </a:xfrm>
        </p:grpSpPr>
        <p:pic>
          <p:nvPicPr>
            <p:cNvPr id="52429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429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4297" name="Rectangle 9"/>
          <p:cNvSpPr>
            <a:spLocks noGrp="1"/>
          </p:cNvSpPr>
          <p:nvPr>
            <p:ph type="title"/>
          </p:nvPr>
        </p:nvSpPr>
        <p:spPr>
          <a:xfrm>
            <a:off x="660400" y="914400"/>
            <a:ext cx="8997950" cy="6858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Задача: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Создание благоприятных условий для проживания населения</a:t>
            </a:r>
          </a:p>
        </p:txBody>
      </p:sp>
      <p:sp>
        <p:nvSpPr>
          <p:cNvPr id="524298" name="Rectangle 10"/>
          <p:cNvSpPr>
            <a:spLocks noGrp="1"/>
          </p:cNvSpPr>
          <p:nvPr>
            <p:ph type="body" idx="1"/>
          </p:nvPr>
        </p:nvSpPr>
        <p:spPr>
          <a:xfrm>
            <a:off x="577850" y="1981200"/>
            <a:ext cx="8915400" cy="4495800"/>
          </a:xfrm>
        </p:spPr>
        <p:txBody>
          <a:bodyPr/>
          <a:lstStyle/>
          <a:p>
            <a:pPr marL="0" indent="355600">
              <a:buFont typeface="Wingdings 2" pitchFamily="18" charset="2"/>
              <a:buNone/>
              <a:tabLst>
                <a:tab pos="808038" algn="l"/>
              </a:tabLst>
            </a:pPr>
            <a:endParaRPr lang="ru-RU" sz="5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>
              <a:buFont typeface="Wingdings 2" pitchFamily="18" charset="2"/>
              <a:buNone/>
              <a:tabLst>
                <a:tab pos="808038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Мероприятия в сфере дорожного хозяйства: </a:t>
            </a:r>
          </a:p>
          <a:p>
            <a:pPr marL="0" indent="355600">
              <a:buFont typeface="Wingdings 2" pitchFamily="18" charset="2"/>
              <a:buNone/>
              <a:tabLst>
                <a:tab pos="808038" algn="l"/>
              </a:tabLst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  <a:tabLst>
                <a:tab pos="80803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капитальный ремонт участка автомобильной дороги (ул. Гагарина) в п.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Новонукутский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(период - 2017 год);</a:t>
            </a:r>
          </a:p>
          <a:p>
            <a:pPr marL="0" indent="355600" algn="just">
              <a:buClr>
                <a:schemeClr val="tx1"/>
              </a:buClr>
              <a:buFont typeface="Wingdings" pitchFamily="2" charset="2"/>
              <a:buNone/>
              <a:tabLst>
                <a:tab pos="808038" algn="l"/>
              </a:tabLs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  <a:tabLst>
                <a:tab pos="80803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капитальный ремонт участка дороги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Залари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– Жигалово»  (период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- 2017 - 2018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гг.);</a:t>
            </a:r>
          </a:p>
          <a:p>
            <a:pPr marL="0" indent="355600" algn="just">
              <a:buClr>
                <a:schemeClr val="tx1"/>
              </a:buClr>
              <a:buFont typeface="Wingdings" pitchFamily="2" charset="2"/>
              <a:buNone/>
              <a:tabLst>
                <a:tab pos="808038" algn="l"/>
              </a:tabLs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355600" algn="just">
              <a:buClr>
                <a:schemeClr val="tx1"/>
              </a:buClr>
              <a:buFont typeface="Wingdings" pitchFamily="2" charset="2"/>
              <a:buChar char="Ø"/>
              <a:tabLst>
                <a:tab pos="80803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капитальный ремонт подъездного пути в п.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Новонукутский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(период  - 2017 - 2018 гг.).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81674-27AA-42BF-B79E-338F837F19ED}" type="slidenum">
              <a:rPr lang="ru-RU"/>
              <a:pPr>
                <a:defRPr/>
              </a:pPr>
              <a:t>51</a:t>
            </a:fld>
            <a:endParaRPr lang="ru-RU"/>
          </a:p>
        </p:txBody>
      </p:sp>
      <p:pic>
        <p:nvPicPr>
          <p:cNvPr id="288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3150" y="1295401"/>
            <a:ext cx="80073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7850" y="685800"/>
            <a:ext cx="8832850" cy="3200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sz="6000" b="1" i="1" smtClean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</a:p>
          <a:p>
            <a:pPr eaLnBrk="1" hangingPunct="1">
              <a:lnSpc>
                <a:spcPct val="90000"/>
              </a:lnSpc>
            </a:pPr>
            <a:endParaRPr lang="ru-RU" sz="6000" b="1" i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E:\МОЯ\Юбилей района 45\Календарь\IMG_278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sp>
        <p:nvSpPr>
          <p:cNvPr id="508934" name="WordArt 6"/>
          <p:cNvSpPr>
            <a:spLocks noChangeArrowheads="1" noChangeShapeType="1" noTextEdit="1"/>
          </p:cNvSpPr>
          <p:nvPr/>
        </p:nvSpPr>
        <p:spPr bwMode="auto">
          <a:xfrm>
            <a:off x="1418298" y="2209800"/>
            <a:ext cx="7420902" cy="302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Отчет мэра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 "Нукутский район"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С.Г. Гомбоева</a:t>
            </a:r>
          </a:p>
          <a:p>
            <a:pPr algn="ctr"/>
            <a:r>
              <a:rPr lang="ru-RU" sz="36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2016 год</a:t>
            </a:r>
          </a:p>
        </p:txBody>
      </p:sp>
      <p:pic>
        <p:nvPicPr>
          <p:cNvPr id="508935" name="Picture 7" descr="ГЕРБ РАЙОНА без фон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714633" cy="1752600"/>
          </a:xfrm>
          <a:prstGeom prst="rect">
            <a:avLst/>
          </a:prstGeom>
          <a:noFill/>
        </p:spPr>
      </p:pic>
      <p:sp>
        <p:nvSpPr>
          <p:cNvPr id="508936" name="WordArt 8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66951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/>
            <a:r>
              <a:rPr lang="ru-RU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"Нукутский район"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AC02A-D21E-476C-B151-69393F41701F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pSp>
        <p:nvGrpSpPr>
          <p:cNvPr id="211978" name="Group 10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11980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1981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1970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762000"/>
            <a:ext cx="6934200" cy="914400"/>
          </a:xfrm>
          <a:noFill/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Доходы консолидированного бюджета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МО «Нукутский район», млн. руб.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0" y="2644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990600" y="1987550"/>
          <a:ext cx="7794096" cy="4459288"/>
        </p:xfrm>
        <a:graphic>
          <a:graphicData uri="http://schemas.openxmlformats.org/presentationml/2006/ole">
            <p:oleObj spid="_x0000_s211974" name="Диаграмма" r:id="rId7" imgW="5341607" imgH="331460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89E9-5E5B-44FE-A3B3-5F04F8545B11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pSp>
        <p:nvGrpSpPr>
          <p:cNvPr id="289800" name="Group 8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8980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9803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9794" name="Rectangle 2"/>
          <p:cNvSpPr>
            <a:spLocks noGrp="1"/>
          </p:cNvSpPr>
          <p:nvPr>
            <p:ph type="title"/>
          </p:nvPr>
        </p:nvSpPr>
        <p:spPr>
          <a:xfrm>
            <a:off x="1155700" y="762000"/>
            <a:ext cx="7594600" cy="9906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Расходы консолидированного бюджета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МО «Нукутский район», млн. руб.</a:t>
            </a:r>
          </a:p>
        </p:txBody>
      </p:sp>
      <p:graphicFrame>
        <p:nvGraphicFramePr>
          <p:cNvPr id="289796" name="Object 4"/>
          <p:cNvGraphicFramePr>
            <a:graphicFrameLocks noChangeAspect="1"/>
          </p:cNvGraphicFramePr>
          <p:nvPr>
            <p:ph idx="1"/>
          </p:nvPr>
        </p:nvGraphicFramePr>
        <p:xfrm>
          <a:off x="660400" y="1981201"/>
          <a:ext cx="8641954" cy="4506913"/>
        </p:xfrm>
        <a:graphic>
          <a:graphicData uri="http://schemas.openxmlformats.org/presentationml/2006/ole">
            <p:oleObj spid="_x0000_s289796" name="Диаграмма" r:id="rId7" imgW="5341607" imgH="301761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9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0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D913-17C0-41D1-9D11-638BF48AA373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pSp>
        <p:nvGrpSpPr>
          <p:cNvPr id="482312" name="Group 8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48231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231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82307" name="Rectangle 3"/>
          <p:cNvSpPr>
            <a:spLocks noGrp="1"/>
          </p:cNvSpPr>
          <p:nvPr>
            <p:ph type="title"/>
          </p:nvPr>
        </p:nvSpPr>
        <p:spPr>
          <a:xfrm>
            <a:off x="825500" y="838200"/>
            <a:ext cx="833755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Структура расходов консолидированного бюджета МО «Нукутский район» в 2016 году</a:t>
            </a:r>
          </a:p>
        </p:txBody>
      </p:sp>
      <p:graphicFrame>
        <p:nvGraphicFramePr>
          <p:cNvPr id="482311" name="Object 4"/>
          <p:cNvGraphicFramePr>
            <a:graphicFrameLocks noChangeAspect="1"/>
          </p:cNvGraphicFramePr>
          <p:nvPr>
            <p:ph idx="1"/>
          </p:nvPr>
        </p:nvGraphicFramePr>
        <p:xfrm>
          <a:off x="412750" y="1676400"/>
          <a:ext cx="9163050" cy="5353050"/>
        </p:xfrm>
        <a:graphic>
          <a:graphicData uri="http://schemas.openxmlformats.org/presentationml/2006/ole">
            <p:oleObj spid="_x0000_s482311" name="Диаграмма" r:id="rId7" imgW="6416013" imgH="406138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906000" cy="6858001"/>
            <a:chOff x="-304800" y="2209800"/>
            <a:chExt cx="9906000" cy="6858001"/>
          </a:xfrm>
        </p:grpSpPr>
        <p:pic>
          <p:nvPicPr>
            <p:cNvPr id="10" name="Picture 2" descr="E:\МОЯ\Юбилей района 45\Календарь\IMG_2782222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4800" y="2209800"/>
              <a:ext cx="9906000" cy="6858001"/>
            </a:xfrm>
            <a:prstGeom prst="rect">
              <a:avLst/>
            </a:prstGeom>
            <a:noFill/>
          </p:spPr>
        </p:pic>
        <p:pic>
          <p:nvPicPr>
            <p:cNvPr id="11" name="Picture 6" descr="флаг района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3521">
              <a:off x="6817438" y="2297620"/>
              <a:ext cx="276806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ГЕРБ РАЙОНА без фона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2209801"/>
              <a:ext cx="838200" cy="836613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438400"/>
              <a:ext cx="59917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100" b="1" i="1" dirty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Отчет мэра МО «Нукутский район</a:t>
              </a:r>
              <a:r>
                <a:rPr lang="ru-RU" sz="2100" b="1" i="1" dirty="0" smtClean="0">
                  <a:ln w="3175">
                    <a:noFill/>
                  </a:ln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» за 2016 год</a:t>
              </a:r>
              <a:endParaRPr lang="ru-RU" sz="2100" b="1" i="1" dirty="0">
                <a:ln w="3175"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1956A-2C18-454E-9DE1-D50E4D88DEC7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pSp>
        <p:nvGrpSpPr>
          <p:cNvPr id="215049" name="Group 9"/>
          <p:cNvGrpSpPr>
            <a:grpSpLocks/>
          </p:cNvGrpSpPr>
          <p:nvPr/>
        </p:nvGrpSpPr>
        <p:grpSpPr bwMode="auto">
          <a:xfrm>
            <a:off x="271727" y="836613"/>
            <a:ext cx="9439936" cy="5813425"/>
            <a:chOff x="158" y="527"/>
            <a:chExt cx="5489" cy="3662"/>
          </a:xfrm>
        </p:grpSpPr>
        <p:pic>
          <p:nvPicPr>
            <p:cNvPr id="21505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117"/>
              <a:ext cx="548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5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527"/>
              <a:ext cx="548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5042" name="Rectangle 2"/>
          <p:cNvSpPr>
            <a:spLocks noGrp="1"/>
          </p:cNvSpPr>
          <p:nvPr>
            <p:ph type="title" idx="4294967295"/>
          </p:nvPr>
        </p:nvSpPr>
        <p:spPr>
          <a:xfrm>
            <a:off x="1155700" y="838200"/>
            <a:ext cx="7677150" cy="8382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оборота товаров и услуг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«Нукутский район», млрд. руб.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414470" y="1903414"/>
          <a:ext cx="9238721" cy="4637087"/>
        </p:xfrm>
        <a:graphic>
          <a:graphicData uri="http://schemas.openxmlformats.org/presentationml/2006/ole">
            <p:oleObj spid="_x0000_s215046" name="Диаграмма" r:id="rId7" imgW="5486400" imgH="297936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рек">
  <a:themeElements>
    <a:clrScheme name="1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рек">
  <a:themeElements>
    <a:clrScheme name="9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9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ек">
  <a:themeElements>
    <a:clrScheme name="2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2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рек">
  <a:themeElements>
    <a:clrScheme name="3_Трек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3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рек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рек">
  <a:themeElements>
    <a:clrScheme name="4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4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рек">
  <a:themeElements>
    <a:clrScheme name="5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5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рек">
  <a:themeElements>
    <a:clrScheme name="6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6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рек">
  <a:themeElements>
    <a:clrScheme name="7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7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рек">
  <a:themeElements>
    <a:clrScheme name="8_Трек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8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Трек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мэра за 2011 год</Template>
  <TotalTime>10325</TotalTime>
  <Words>2061</Words>
  <Application>Microsoft PowerPoint</Application>
  <PresentationFormat>Лист A4 (210x297 мм)</PresentationFormat>
  <Paragraphs>339</Paragraphs>
  <Slides>52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1_Трек</vt:lpstr>
      <vt:lpstr>Трек</vt:lpstr>
      <vt:lpstr>2_Трек</vt:lpstr>
      <vt:lpstr>3_Трек</vt:lpstr>
      <vt:lpstr>4_Трек</vt:lpstr>
      <vt:lpstr>5_Трек</vt:lpstr>
      <vt:lpstr>6_Трек</vt:lpstr>
      <vt:lpstr>7_Трек</vt:lpstr>
      <vt:lpstr>8_Трек</vt:lpstr>
      <vt:lpstr>9_Трек</vt:lpstr>
      <vt:lpstr>Диаграмма</vt:lpstr>
      <vt:lpstr>Слайд 1</vt:lpstr>
      <vt:lpstr>Численность постоянного населения  МО «Нукутский район» на 1 января, чел.</vt:lpstr>
      <vt:lpstr>Естественное движение населения</vt:lpstr>
      <vt:lpstr>Доля детей в возрасте  1 - 6  лет, посещающих дошкольные учреждения в общей численности детей от 1 до 6 лет, %</vt:lpstr>
      <vt:lpstr>Доля детей в возрасте 1 - 6 лет, стоящих в очереди на зачисление в дошкольные учреждения, %</vt:lpstr>
      <vt:lpstr>Доходы консолидированного бюджета МО «Нукутский район», млн. руб.</vt:lpstr>
      <vt:lpstr>Расходы консолидированного бюджета МО «Нукутский район», млн. руб.</vt:lpstr>
      <vt:lpstr>Структура расходов консолидированного бюджета МО «Нукутский район» в 2016 году</vt:lpstr>
      <vt:lpstr>Динамика оборота товаров и услуг МО «Нукутский район», млрд. руб.</vt:lpstr>
      <vt:lpstr>Структура отгруженной продукции по отраслям  за 2016 год</vt:lpstr>
      <vt:lpstr>Доля общеэкономического оборота МО «Нукутский район»  в общеэкономическом обороте УОБО за 2016 год</vt:lpstr>
      <vt:lpstr>Инвестиции в основной капитал, млн. руб.</vt:lpstr>
      <vt:lpstr>Объем инвестиций в основной капитал (за исключением бюджетных средств) в расчете на 1 жителя, руб.</vt:lpstr>
      <vt:lpstr>Среднесписочная численность работающих, чел.</vt:lpstr>
      <vt:lpstr>Средняя заработная плата, руб.</vt:lpstr>
      <vt:lpstr>Средняя заработная плата, руб.</vt:lpstr>
      <vt:lpstr>Среднемесячная номинальная начисленная  заработная плата работников, руб. </vt:lpstr>
      <vt:lpstr>Ввод в действие жилых домов, кв. м.</vt:lpstr>
      <vt:lpstr>Введено жилья на одного жителя, кв. м.</vt:lpstr>
      <vt:lpstr>Объем отгруженных товаров, выполненных работ и  услуг предприятиями промышленности, млн. руб.</vt:lpstr>
      <vt:lpstr>Динамика отгрузки товаров собственного производства малыми и микропредприятиями, млн. руб.</vt:lpstr>
      <vt:lpstr>Слайд 22</vt:lpstr>
      <vt:lpstr>Оборот розничной торговли, млн. руб.</vt:lpstr>
      <vt:lpstr>Оборот общественного питания, млн. руб.</vt:lpstr>
      <vt:lpstr>Валовой выпуск сельскохозяйственной  продукции во всех категориях хозяйства, млн. руб.</vt:lpstr>
      <vt:lpstr>Динамика производства зерна, тонн</vt:lpstr>
      <vt:lpstr>Динамика производства мяса и молока, тонн</vt:lpstr>
      <vt:lpstr>Объем государственной поддержки сельхозтоваропроизводителям, млн. руб.</vt:lpstr>
      <vt:lpstr>Слайд 29</vt:lpstr>
      <vt:lpstr>Программа «Начинающий фермер»</vt:lpstr>
      <vt:lpstr>Слайд 31</vt:lpstr>
      <vt:lpstr>Слайд 32</vt:lpstr>
      <vt:lpstr>Слайд 33</vt:lpstr>
      <vt:lpstr>Слайд 34</vt:lpstr>
      <vt:lpstr>В рамках реализации 3 муниципальных программ  в 2016 году проведена работа по:</vt:lpstr>
      <vt:lpstr>Слайд 36</vt:lpstr>
      <vt:lpstr>Слайд 37</vt:lpstr>
      <vt:lpstr>Слайд 38</vt:lpstr>
      <vt:lpstr>Слайд 39</vt:lpstr>
      <vt:lpstr>Слайд 40</vt:lpstr>
      <vt:lpstr>Слайд 41</vt:lpstr>
      <vt:lpstr>Задача: Создание условий для эффективной работы предприятий и организаций</vt:lpstr>
      <vt:lpstr>Задача: Увеличение доходной части консолидированного бюджета МО «Нукутский район»</vt:lpstr>
      <vt:lpstr>Задача: Развитие сельского хозяйства</vt:lpstr>
      <vt:lpstr>Задача: Развитие сельского хозяйства</vt:lpstr>
      <vt:lpstr>Задача: Создание благоприятных условий для проживания населения</vt:lpstr>
      <vt:lpstr>Задача: Создание благоприятных условий для проживания населения</vt:lpstr>
      <vt:lpstr>Задача: Создание благоприятных условий для проживания населения</vt:lpstr>
      <vt:lpstr>Задача: Создание благоприятных условий для проживания населения</vt:lpstr>
      <vt:lpstr>Задача: Создание благоприятных условий для проживания населения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Админ</cp:lastModifiedBy>
  <cp:revision>529</cp:revision>
  <cp:lastPrinted>1601-01-01T00:00:00Z</cp:lastPrinted>
  <dcterms:created xsi:type="dcterms:W3CDTF">2013-04-10T07:15:40Z</dcterms:created>
  <dcterms:modified xsi:type="dcterms:W3CDTF">2017-05-16T08:33:03Z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